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6"/>
  </p:notesMasterIdLst>
  <p:sldIdLst>
    <p:sldId id="261" r:id="rId5"/>
    <p:sldId id="263" r:id="rId6"/>
    <p:sldId id="269" r:id="rId7"/>
    <p:sldId id="265" r:id="rId8"/>
    <p:sldId id="266" r:id="rId9"/>
    <p:sldId id="268" r:id="rId10"/>
    <p:sldId id="267" r:id="rId11"/>
    <p:sldId id="270" r:id="rId12"/>
    <p:sldId id="271" r:id="rId13"/>
    <p:sldId id="272" r:id="rId14"/>
    <p:sldId id="273" r:id="rId15"/>
    <p:sldId id="280" r:id="rId16"/>
    <p:sldId id="275" r:id="rId17"/>
    <p:sldId id="277" r:id="rId18"/>
    <p:sldId id="278" r:id="rId19"/>
    <p:sldId id="274" r:id="rId20"/>
    <p:sldId id="279" r:id="rId21"/>
    <p:sldId id="281" r:id="rId22"/>
    <p:sldId id="284" r:id="rId23"/>
    <p:sldId id="285" r:id="rId24"/>
    <p:sldId id="28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az2439ali@outlook.com" userId="b88c204223daedc3" providerId="LiveId" clId="{5661DB96-5D14-4DA9-96A6-E538A24D7636}"/>
    <pc:docChg chg="modSld">
      <pc:chgData name="faraz2439ali@outlook.com" userId="b88c204223daedc3" providerId="LiveId" clId="{5661DB96-5D14-4DA9-96A6-E538A24D7636}" dt="2022-09-15T07:41:02.540" v="4" actId="1036"/>
      <pc:docMkLst>
        <pc:docMk/>
      </pc:docMkLst>
      <pc:sldChg chg="modSp mod">
        <pc:chgData name="faraz2439ali@outlook.com" userId="b88c204223daedc3" providerId="LiveId" clId="{5661DB96-5D14-4DA9-96A6-E538A24D7636}" dt="2022-09-15T07:03:18.111" v="2" actId="1036"/>
        <pc:sldMkLst>
          <pc:docMk/>
          <pc:sldMk cId="1337192207" sldId="261"/>
        </pc:sldMkLst>
        <pc:picChg chg="mod">
          <ac:chgData name="faraz2439ali@outlook.com" userId="b88c204223daedc3" providerId="LiveId" clId="{5661DB96-5D14-4DA9-96A6-E538A24D7636}" dt="2022-09-15T07:03:18.111" v="2" actId="1036"/>
          <ac:picMkLst>
            <pc:docMk/>
            <pc:sldMk cId="1337192207" sldId="261"/>
            <ac:picMk id="5" creationId="{525AE681-57C0-4C44-9E88-A16CDA016EB3}"/>
          </ac:picMkLst>
        </pc:picChg>
      </pc:sldChg>
      <pc:sldChg chg="modSp mod">
        <pc:chgData name="faraz2439ali@outlook.com" userId="b88c204223daedc3" providerId="LiveId" clId="{5661DB96-5D14-4DA9-96A6-E538A24D7636}" dt="2022-09-15T07:41:02.540" v="4" actId="1036"/>
        <pc:sldMkLst>
          <pc:docMk/>
          <pc:sldMk cId="2744452280" sldId="284"/>
        </pc:sldMkLst>
        <pc:spChg chg="mod">
          <ac:chgData name="faraz2439ali@outlook.com" userId="b88c204223daedc3" providerId="LiveId" clId="{5661DB96-5D14-4DA9-96A6-E538A24D7636}" dt="2022-09-15T07:41:02.540" v="4" actId="1036"/>
          <ac:spMkLst>
            <pc:docMk/>
            <pc:sldMk cId="2744452280" sldId="284"/>
            <ac:spMk id="2" creationId="{77112A15-2EBE-47C2-BF7A-5B3337792110}"/>
          </ac:spMkLst>
        </pc:spChg>
        <pc:spChg chg="mod">
          <ac:chgData name="faraz2439ali@outlook.com" userId="b88c204223daedc3" providerId="LiveId" clId="{5661DB96-5D14-4DA9-96A6-E538A24D7636}" dt="2022-09-15T07:40:08.927" v="3" actId="27107"/>
          <ac:spMkLst>
            <pc:docMk/>
            <pc:sldMk cId="2744452280" sldId="284"/>
            <ac:spMk id="3" creationId="{973C92D3-4806-4207-8432-B865BC6B31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9/15/2022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9/15/2022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9/15/2022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9/15/2022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9/15/2022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9/15/2022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9/15/2022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9/15/2022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6" name="Group 107">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7" name="Rectangle 108">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blip>
          <a:srcRect t="6504" b="9202"/>
          <a:stretch/>
        </p:blipFill>
        <p:spPr>
          <a:xfrm>
            <a:off x="12942" y="73299"/>
            <a:ext cx="12188389" cy="6857990"/>
          </a:xfrm>
          <a:prstGeom prst="rect">
            <a:avLst/>
          </a:prstGeom>
        </p:spPr>
      </p:pic>
      <p:grpSp>
        <p:nvGrpSpPr>
          <p:cNvPr id="138" name="Group 111">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39"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15"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6"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7"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8"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9"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0"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1"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2"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3"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4"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25"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6"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7"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8"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9"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0"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1"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2"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3"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4"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sz="4400"/>
              <a:t>WiTricity wireless power transfer</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Syed Ali</a:t>
            </a:r>
          </a:p>
          <a:p>
            <a:pPr algn="ctr"/>
            <a:endParaRPr lang="en-US" dirty="0"/>
          </a:p>
        </p:txBody>
      </p:sp>
    </p:spTree>
    <p:extLst>
      <p:ext uri="{BB962C8B-B14F-4D97-AF65-F5344CB8AC3E}">
        <p14:creationId xmlns:p14="http://schemas.microsoft.com/office/powerpoint/2010/main" val="133719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5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52" name="Group 209">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11" name="Group 210">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3"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4"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5"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6"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7"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8"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9"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0"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1"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2"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3"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4"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5"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6"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0"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6"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7"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12" name="Group 211">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3"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4"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5"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6"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7"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8"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9"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0"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1"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2"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BD8BA78A-1C8F-400E-A9A8-65A843A613C0}"/>
              </a:ext>
            </a:extLst>
          </p:cNvPr>
          <p:cNvSpPr>
            <a:spLocks noGrp="1"/>
          </p:cNvSpPr>
          <p:nvPr>
            <p:ph type="title"/>
          </p:nvPr>
        </p:nvSpPr>
        <p:spPr>
          <a:xfrm>
            <a:off x="1169990" y="201136"/>
            <a:ext cx="9905998" cy="865664"/>
          </a:xfrm>
        </p:spPr>
        <p:txBody>
          <a:bodyPr vert="horz" lIns="91440" tIns="45720" rIns="91440" bIns="45720" rtlCol="0" anchor="ctr">
            <a:normAutofit/>
          </a:bodyPr>
          <a:lstStyle/>
          <a:p>
            <a:r>
              <a:rPr lang="en-US" sz="3200" dirty="0">
                <a:solidFill>
                  <a:schemeClr val="bg1"/>
                </a:solidFill>
                <a:latin typeface="Times New Roman" panose="02020603050405020304" pitchFamily="18" charset="0"/>
                <a:cs typeface="Times New Roman" panose="02020603050405020304" pitchFamily="18" charset="0"/>
              </a:rPr>
              <a:t>Resonant Magnetic Coupling</a:t>
            </a:r>
          </a:p>
        </p:txBody>
      </p:sp>
      <p:pic>
        <p:nvPicPr>
          <p:cNvPr id="114" name="Picture 113">
            <a:extLst>
              <a:ext uri="{FF2B5EF4-FFF2-40B4-BE49-F238E27FC236}">
                <a16:creationId xmlns:a16="http://schemas.microsoft.com/office/drawing/2014/main" id="{214DA8BF-9C68-4768-848E-269D58A86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17550" y="1987550"/>
            <a:ext cx="4090696" cy="287019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TextBox 2">
            <a:extLst>
              <a:ext uri="{FF2B5EF4-FFF2-40B4-BE49-F238E27FC236}">
                <a16:creationId xmlns:a16="http://schemas.microsoft.com/office/drawing/2014/main" id="{C3D0FA47-2ED1-4EEC-AA08-97CB78D0E329}"/>
              </a:ext>
            </a:extLst>
          </p:cNvPr>
          <p:cNvSpPr txBox="1"/>
          <p:nvPr/>
        </p:nvSpPr>
        <p:spPr>
          <a:xfrm>
            <a:off x="5034579" y="1267936"/>
            <a:ext cx="6012832" cy="4953477"/>
          </a:xfrm>
          <a:prstGeom prst="rect">
            <a:avLst/>
          </a:prstGeom>
        </p:spPr>
        <p:txBody>
          <a:bodyPr vert="horz" lIns="91440" tIns="45720" rIns="91440" bIns="45720" rtlCol="0">
            <a:normAutofit/>
          </a:bodyPr>
          <a:lstStyle/>
          <a:p>
            <a:pPr marL="457200" indent="-228600" defTabSz="914400">
              <a:lnSpc>
                <a:spcPct val="11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Resonant induction still uses the same principles as magnetic induction(magnetic fields to transfer current)but it uses resonance to increase the range at which the transfer can efficiently take place.</a:t>
            </a:r>
          </a:p>
          <a:p>
            <a:pPr marL="457200" indent="-228600" defTabSz="914400">
              <a:lnSpc>
                <a:spcPct val="11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"Resonance", a phenomenon that causes an object to vibrate when energy of a certain frequency is applied.</a:t>
            </a:r>
          </a:p>
          <a:p>
            <a:pPr marL="457200" indent="-228600" defTabSz="914400">
              <a:lnSpc>
                <a:spcPct val="11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Everything resonates at a certain frequency, based on its shape and material.</a:t>
            </a:r>
          </a:p>
          <a:p>
            <a:pPr marL="457200" indent="-228600" defTabSz="914400">
              <a:lnSpc>
                <a:spcPct val="11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Energy transfers easily between resonating objects. An example of this is when an opera singer shatters wine glasses by singing at the frequency at which the glasses resonate. </a:t>
            </a:r>
          </a:p>
          <a:p>
            <a:pPr marL="457200" indent="-228600" defTabSz="914400">
              <a:lnSpc>
                <a:spcPct val="11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With resonant induction, power is transmitted between two resonating coils.</a:t>
            </a:r>
          </a:p>
          <a:p>
            <a:pPr indent="-228600" defTabSz="914400">
              <a:lnSpc>
                <a:spcPct val="110000"/>
              </a:lnSpc>
              <a:spcAft>
                <a:spcPts val="600"/>
              </a:spcAft>
              <a:buSzPct val="125000"/>
              <a:buFont typeface="Arial" panose="020B0604020202020204" pitchFamily="34" charset="0"/>
              <a:buChar char="•"/>
            </a:pPr>
            <a:endParaRPr lang="en-US" sz="1500" dirty="0"/>
          </a:p>
          <a:p>
            <a:pPr indent="-228600" defTabSz="914400">
              <a:lnSpc>
                <a:spcPct val="110000"/>
              </a:lnSpc>
              <a:spcAft>
                <a:spcPts val="600"/>
              </a:spcAft>
              <a:buSzPct val="125000"/>
              <a:buFont typeface="Arial" panose="020B0604020202020204" pitchFamily="34" charset="0"/>
              <a:buChar char="•"/>
            </a:pPr>
            <a:endParaRPr lang="en-US" sz="1500" dirty="0"/>
          </a:p>
        </p:txBody>
      </p:sp>
    </p:spTree>
    <p:extLst>
      <p:ext uri="{BB962C8B-B14F-4D97-AF65-F5344CB8AC3E}">
        <p14:creationId xmlns:p14="http://schemas.microsoft.com/office/powerpoint/2010/main" val="2313302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0EC0-E80F-4E32-A992-3757E96DB0F1}"/>
              </a:ext>
            </a:extLst>
          </p:cNvPr>
          <p:cNvSpPr>
            <a:spLocks noGrp="1"/>
          </p:cNvSpPr>
          <p:nvPr>
            <p:ph type="title"/>
          </p:nvPr>
        </p:nvSpPr>
        <p:spPr>
          <a:xfrm>
            <a:off x="1141412" y="753979"/>
            <a:ext cx="7946603" cy="673768"/>
          </a:xfrm>
        </p:spPr>
        <p:txBody>
          <a:bodyPr>
            <a:normAutofit fontScale="90000"/>
          </a:bodyPr>
          <a:lstStyle/>
          <a:p>
            <a:r>
              <a:rPr lang="en-GB" dirty="0">
                <a:solidFill>
                  <a:schemeClr val="bg1"/>
                </a:solidFill>
                <a:latin typeface="Times New Roman" panose="02020603050405020304" pitchFamily="18" charset="0"/>
                <a:cs typeface="Times New Roman" panose="02020603050405020304" pitchFamily="18" charset="0"/>
              </a:rPr>
              <a:t>Electromagnetic radiation</a:t>
            </a:r>
            <a:br>
              <a:rPr lang="en-GB" dirty="0"/>
            </a:br>
            <a:endParaRPr lang="en-GB" dirty="0"/>
          </a:p>
        </p:txBody>
      </p:sp>
      <p:sp>
        <p:nvSpPr>
          <p:cNvPr id="3" name="TextBox 2">
            <a:extLst>
              <a:ext uri="{FF2B5EF4-FFF2-40B4-BE49-F238E27FC236}">
                <a16:creationId xmlns:a16="http://schemas.microsoft.com/office/drawing/2014/main" id="{986A9BDB-B873-49DF-AC70-2AFBCDD93D49}"/>
              </a:ext>
            </a:extLst>
          </p:cNvPr>
          <p:cNvSpPr txBox="1"/>
          <p:nvPr/>
        </p:nvSpPr>
        <p:spPr>
          <a:xfrm>
            <a:off x="1045160" y="1909010"/>
            <a:ext cx="9833811" cy="1815882"/>
          </a:xfrm>
          <a:prstGeom prst="rect">
            <a:avLst/>
          </a:prstGeom>
          <a:noFill/>
        </p:spPr>
        <p:txBody>
          <a:bodyPr wrap="square" rtlCol="0">
            <a:spAutoFit/>
          </a:bodyPr>
          <a:lstStyle/>
          <a:p>
            <a:pPr marL="285750" indent="-285750">
              <a:buFont typeface="Wingdings" panose="05000000000000000000" pitchFamily="2" charset="2"/>
              <a:buChar char="Ø"/>
            </a:pPr>
            <a:r>
              <a:rPr lang="en-GB" sz="2800" dirty="0">
                <a:solidFill>
                  <a:schemeClr val="bg1"/>
                </a:solidFill>
                <a:latin typeface="Times New Roman" panose="02020603050405020304" pitchFamily="18" charset="0"/>
                <a:cs typeface="Times New Roman" panose="02020603050405020304" pitchFamily="18" charset="0"/>
              </a:rPr>
              <a:t>In long range the electricity is converted into microwaves and transmitted for a long distance.</a:t>
            </a:r>
          </a:p>
          <a:p>
            <a:pPr marL="285750" indent="-285750">
              <a:buFont typeface="Wingdings" panose="05000000000000000000" pitchFamily="2" charset="2"/>
              <a:buChar char="Ø"/>
            </a:pPr>
            <a:r>
              <a:rPr lang="en-GB" sz="2800" dirty="0">
                <a:solidFill>
                  <a:schemeClr val="bg1"/>
                </a:solidFill>
                <a:latin typeface="Times New Roman" panose="02020603050405020304" pitchFamily="18" charset="0"/>
                <a:cs typeface="Times New Roman" panose="02020603050405020304" pitchFamily="18" charset="0"/>
              </a:rPr>
              <a:t>High transmission efficiency for far distance.</a:t>
            </a:r>
          </a:p>
          <a:p>
            <a:pPr marL="285750" indent="-285750">
              <a:buFont typeface="Wingdings" panose="05000000000000000000" pitchFamily="2" charset="2"/>
              <a:buChar char="Ø"/>
            </a:pPr>
            <a:r>
              <a:rPr lang="en-GB" sz="2800" dirty="0">
                <a:solidFill>
                  <a:schemeClr val="bg1"/>
                </a:solidFill>
                <a:latin typeface="Times New Roman" panose="02020603050405020304" pitchFamily="18" charset="0"/>
                <a:cs typeface="Times New Roman" panose="02020603050405020304" pitchFamily="18" charset="0"/>
              </a:rPr>
              <a:t>It is on going research in the field of WiTricity.</a:t>
            </a:r>
          </a:p>
        </p:txBody>
      </p:sp>
    </p:spTree>
    <p:extLst>
      <p:ext uri="{BB962C8B-B14F-4D97-AF65-F5344CB8AC3E}">
        <p14:creationId xmlns:p14="http://schemas.microsoft.com/office/powerpoint/2010/main" val="1149865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533E3-A1A1-4D8A-A3BC-0CAE6AF405B5}"/>
              </a:ext>
            </a:extLst>
          </p:cNvPr>
          <p:cNvSpPr>
            <a:spLocks noGrp="1"/>
          </p:cNvSpPr>
          <p:nvPr>
            <p:ph type="title"/>
          </p:nvPr>
        </p:nvSpPr>
        <p:spPr>
          <a:xfrm>
            <a:off x="1077687" y="684261"/>
            <a:ext cx="3965894" cy="782443"/>
          </a:xfrm>
        </p:spPr>
        <p:txBody>
          <a:bodyPr/>
          <a:lstStyle/>
          <a:p>
            <a:r>
              <a:rPr lang="en-GB" dirty="0">
                <a:solidFill>
                  <a:schemeClr val="bg1"/>
                </a:solidFill>
                <a:latin typeface="Times New Roman" panose="02020603050405020304" pitchFamily="18" charset="0"/>
                <a:cs typeface="Times New Roman" panose="02020603050405020304" pitchFamily="18" charset="0"/>
              </a:rPr>
              <a:t>Coil Designing</a:t>
            </a:r>
          </a:p>
        </p:txBody>
      </p:sp>
      <p:pic>
        <p:nvPicPr>
          <p:cNvPr id="7" name="Picture 6" descr="A picture containing antenna&#10;&#10;Description automatically generated">
            <a:extLst>
              <a:ext uri="{FF2B5EF4-FFF2-40B4-BE49-F238E27FC236}">
                <a16:creationId xmlns:a16="http://schemas.microsoft.com/office/drawing/2014/main" id="{96474A25-4D37-48A0-AF68-DA1A03F823AA}"/>
              </a:ext>
            </a:extLst>
          </p:cNvPr>
          <p:cNvPicPr>
            <a:picLocks noChangeAspect="1"/>
          </p:cNvPicPr>
          <p:nvPr/>
        </p:nvPicPr>
        <p:blipFill>
          <a:blip r:embed="rId2"/>
          <a:stretch>
            <a:fillRect/>
          </a:stretch>
        </p:blipFill>
        <p:spPr>
          <a:xfrm>
            <a:off x="6669248" y="277194"/>
            <a:ext cx="4905758" cy="2709288"/>
          </a:xfrm>
          <a:prstGeom prst="rect">
            <a:avLst/>
          </a:prstGeom>
        </p:spPr>
      </p:pic>
      <p:sp>
        <p:nvSpPr>
          <p:cNvPr id="8" name="TextBox 7">
            <a:extLst>
              <a:ext uri="{FF2B5EF4-FFF2-40B4-BE49-F238E27FC236}">
                <a16:creationId xmlns:a16="http://schemas.microsoft.com/office/drawing/2014/main" id="{56F82DF3-A949-4C4F-8C58-B9C72B678A03}"/>
              </a:ext>
            </a:extLst>
          </p:cNvPr>
          <p:cNvSpPr txBox="1"/>
          <p:nvPr/>
        </p:nvSpPr>
        <p:spPr>
          <a:xfrm>
            <a:off x="969314" y="2070124"/>
            <a:ext cx="4695737" cy="3170099"/>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There are two main design configuration for Wireless power transfer circular and rectangular. In my project rectangular coil has been used which offer good coupling results without any misalignment consideration. The transmitter coil is place under the table and the receiver coil should be place under the buss so that when the buss come under the range of primary coil it start charging the buss battery</a:t>
            </a:r>
          </a:p>
        </p:txBody>
      </p:sp>
      <p:pic>
        <p:nvPicPr>
          <p:cNvPr id="10" name="Picture 9" descr="Table&#10;&#10;Description automatically generated">
            <a:extLst>
              <a:ext uri="{FF2B5EF4-FFF2-40B4-BE49-F238E27FC236}">
                <a16:creationId xmlns:a16="http://schemas.microsoft.com/office/drawing/2014/main" id="{AF3C0C34-2AC1-420B-8E6B-503F56E4277C}"/>
              </a:ext>
            </a:extLst>
          </p:cNvPr>
          <p:cNvPicPr>
            <a:picLocks noChangeAspect="1"/>
          </p:cNvPicPr>
          <p:nvPr/>
        </p:nvPicPr>
        <p:blipFill>
          <a:blip r:embed="rId3"/>
          <a:stretch>
            <a:fillRect/>
          </a:stretch>
        </p:blipFill>
        <p:spPr>
          <a:xfrm>
            <a:off x="6445228" y="3151958"/>
            <a:ext cx="5353797" cy="3353268"/>
          </a:xfrm>
          <a:prstGeom prst="rect">
            <a:avLst/>
          </a:prstGeom>
        </p:spPr>
      </p:pic>
    </p:spTree>
    <p:extLst>
      <p:ext uri="{BB962C8B-B14F-4D97-AF65-F5344CB8AC3E}">
        <p14:creationId xmlns:p14="http://schemas.microsoft.com/office/powerpoint/2010/main" val="4117111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50"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52" name="Group 15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9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08" name="Group 207">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9" name="Rectangle 208">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8F5AD1BA-43D3-4241-A0E4-B16B66FB28B0}"/>
              </a:ext>
            </a:extLst>
          </p:cNvPr>
          <p:cNvSpPr>
            <a:spLocks noGrp="1"/>
          </p:cNvSpPr>
          <p:nvPr>
            <p:ph type="title"/>
          </p:nvPr>
        </p:nvSpPr>
        <p:spPr>
          <a:xfrm>
            <a:off x="6763544" y="2271713"/>
            <a:ext cx="4052887" cy="1443038"/>
          </a:xfrm>
        </p:spPr>
        <p:txBody>
          <a:bodyPr vert="horz" lIns="91440" tIns="45720" rIns="91440" bIns="45720" rtlCol="0" anchor="b">
            <a:normAutofit/>
          </a:bodyPr>
          <a:lstStyle/>
          <a:p>
            <a:r>
              <a:rPr lang="en-US" sz="4800" dirty="0">
                <a:solidFill>
                  <a:schemeClr val="bg1"/>
                </a:solidFill>
              </a:rPr>
              <a:t>Experimental Results</a:t>
            </a:r>
          </a:p>
        </p:txBody>
      </p:sp>
      <p:pic>
        <p:nvPicPr>
          <p:cNvPr id="4" name="Picture 3" descr="A picture containing text, electronics&#10;&#10;Description automatically generated">
            <a:extLst>
              <a:ext uri="{FF2B5EF4-FFF2-40B4-BE49-F238E27FC236}">
                <a16:creationId xmlns:a16="http://schemas.microsoft.com/office/drawing/2014/main" id="{D3046C80-70BB-4A36-AC3E-409A9062B2ED}"/>
              </a:ext>
            </a:extLst>
          </p:cNvPr>
          <p:cNvPicPr>
            <a:picLocks noChangeAspect="1"/>
          </p:cNvPicPr>
          <p:nvPr/>
        </p:nvPicPr>
        <p:blipFill rotWithShape="1">
          <a:blip r:embed="rId4"/>
          <a:srcRect t="12345" r="2" b="3359"/>
          <a:stretch/>
        </p:blipFill>
        <p:spPr>
          <a:xfrm>
            <a:off x="-5597" y="10"/>
            <a:ext cx="6101597" cy="6857990"/>
          </a:xfrm>
          <a:prstGeom prst="rect">
            <a:avLst/>
          </a:prstGeom>
        </p:spPr>
      </p:pic>
      <p:grpSp>
        <p:nvGrpSpPr>
          <p:cNvPr id="212" name="Group 211">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13"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4"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7"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0"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3"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4"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5"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6"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7"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8"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9"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0"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1"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42"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3"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4"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5"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6"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7"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8"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9"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0"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1"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2"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3"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54"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5"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6"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7"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8"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9"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0"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1"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2"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3"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4"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5"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6"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68" name="Group 267">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69"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0"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1"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2"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3"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4"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5"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6"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7"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8"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40276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2" name="Group 1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03" name="Rectangle 5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51CBD5B-08C4-440A-8DE8-ED4849C9CC9C}"/>
              </a:ext>
            </a:extLst>
          </p:cNvPr>
          <p:cNvSpPr>
            <a:spLocks noGrp="1"/>
          </p:cNvSpPr>
          <p:nvPr>
            <p:ph type="title"/>
          </p:nvPr>
        </p:nvSpPr>
        <p:spPr>
          <a:xfrm>
            <a:off x="1141413" y="618518"/>
            <a:ext cx="4459286" cy="1240445"/>
          </a:xfrm>
        </p:spPr>
        <p:txBody>
          <a:bodyPr vert="horz" lIns="91440" tIns="45720" rIns="91440" bIns="45720" rtlCol="0" anchor="ctr">
            <a:normAutofit/>
          </a:bodyPr>
          <a:lstStyle/>
          <a:p>
            <a:r>
              <a:rPr lang="en-US" sz="2800" dirty="0">
                <a:solidFill>
                  <a:schemeClr val="bg1"/>
                </a:solidFill>
                <a:latin typeface="Times New Roman" panose="02020603050405020304" pitchFamily="18" charset="0"/>
                <a:cs typeface="Times New Roman" panose="02020603050405020304" pitchFamily="18" charset="0"/>
              </a:rPr>
              <a:t>Observational result for circular coil</a:t>
            </a:r>
          </a:p>
        </p:txBody>
      </p:sp>
      <p:sp>
        <p:nvSpPr>
          <p:cNvPr id="4" name="Text Placeholder 3">
            <a:extLst>
              <a:ext uri="{FF2B5EF4-FFF2-40B4-BE49-F238E27FC236}">
                <a16:creationId xmlns:a16="http://schemas.microsoft.com/office/drawing/2014/main" id="{F37E5CE8-9B20-4F4B-9B27-2EA652C9DEF9}"/>
              </a:ext>
            </a:extLst>
          </p:cNvPr>
          <p:cNvSpPr>
            <a:spLocks noGrp="1"/>
          </p:cNvSpPr>
          <p:nvPr>
            <p:ph type="body" sz="half" idx="2"/>
          </p:nvPr>
        </p:nvSpPr>
        <p:spPr>
          <a:xfrm>
            <a:off x="1141412" y="2249487"/>
            <a:ext cx="4761665" cy="3965046"/>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In this experiment two coil are used. Primary coil consist of 6 turns and Secondary coil consist of 16 turns with the air gap of around of 0.03 meters, respectively. As with the help of experimental value we can say that when the frequency of the increase the voltage on the secondary side across the led decrease. Furthermore, we can also analyze the capacitance of the circuit in inversely proportional to the frequency means if we increase the capacitance value frequency will decrease and vice versa.</a:t>
            </a:r>
          </a:p>
        </p:txBody>
      </p:sp>
      <p:pic>
        <p:nvPicPr>
          <p:cNvPr id="6" name="Content Placeholder 5" descr="Table&#10;&#10;Description automatically generated">
            <a:extLst>
              <a:ext uri="{FF2B5EF4-FFF2-40B4-BE49-F238E27FC236}">
                <a16:creationId xmlns:a16="http://schemas.microsoft.com/office/drawing/2014/main" id="{3E198272-C41A-4EDB-9F56-D47AD705D3BF}"/>
              </a:ext>
            </a:extLst>
          </p:cNvPr>
          <p:cNvPicPr>
            <a:picLocks noGrp="1" noChangeAspect="1"/>
          </p:cNvPicPr>
          <p:nvPr>
            <p:ph idx="1"/>
          </p:nvPr>
        </p:nvPicPr>
        <p:blipFill rotWithShape="1">
          <a:blip r:embed="rId4"/>
          <a:srcRect b="13989"/>
          <a:stretch/>
        </p:blipFill>
        <p:spPr>
          <a:xfrm>
            <a:off x="6292808" y="2468390"/>
            <a:ext cx="5456279" cy="186548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8" name="Group 5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113532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45BA0-04F5-422C-AB55-265395B426CB}"/>
              </a:ext>
            </a:extLst>
          </p:cNvPr>
          <p:cNvSpPr>
            <a:spLocks noGrp="1"/>
          </p:cNvSpPr>
          <p:nvPr>
            <p:ph type="title"/>
          </p:nvPr>
        </p:nvSpPr>
        <p:spPr>
          <a:xfrm>
            <a:off x="1124144" y="310616"/>
            <a:ext cx="3975801" cy="971191"/>
          </a:xfrm>
        </p:spPr>
        <p:txBody>
          <a:bodyPr>
            <a:normAutofit/>
          </a:bodyPr>
          <a:lstStyle/>
          <a:p>
            <a:r>
              <a:rPr lang="en-GB" sz="2400" dirty="0">
                <a:solidFill>
                  <a:schemeClr val="bg1"/>
                </a:solidFill>
                <a:latin typeface="Times New Roman" panose="02020603050405020304" pitchFamily="18" charset="0"/>
                <a:cs typeface="Times New Roman" panose="02020603050405020304" pitchFamily="18" charset="0"/>
              </a:rPr>
              <a:t>Observational result for rectangular coil</a:t>
            </a:r>
          </a:p>
        </p:txBody>
      </p:sp>
      <p:pic>
        <p:nvPicPr>
          <p:cNvPr id="6" name="Content Placeholder 5" descr="Table&#10;&#10;Description automatically generated">
            <a:extLst>
              <a:ext uri="{FF2B5EF4-FFF2-40B4-BE49-F238E27FC236}">
                <a16:creationId xmlns:a16="http://schemas.microsoft.com/office/drawing/2014/main" id="{5DDCF68B-6FD3-4EF2-9D31-BE1F7913E9C8}"/>
              </a:ext>
            </a:extLst>
          </p:cNvPr>
          <p:cNvPicPr>
            <a:picLocks noGrp="1" noChangeAspect="1"/>
          </p:cNvPicPr>
          <p:nvPr>
            <p:ph idx="1"/>
          </p:nvPr>
        </p:nvPicPr>
        <p:blipFill>
          <a:blip r:embed="rId2"/>
          <a:stretch>
            <a:fillRect/>
          </a:stretch>
        </p:blipFill>
        <p:spPr>
          <a:xfrm>
            <a:off x="750968" y="4474661"/>
            <a:ext cx="4963218" cy="1867161"/>
          </a:xfrm>
        </p:spPr>
      </p:pic>
      <p:sp>
        <p:nvSpPr>
          <p:cNvPr id="4" name="Text Placeholder 3">
            <a:extLst>
              <a:ext uri="{FF2B5EF4-FFF2-40B4-BE49-F238E27FC236}">
                <a16:creationId xmlns:a16="http://schemas.microsoft.com/office/drawing/2014/main" id="{D31CBA4E-3AB1-4630-A231-A9D9C5ED00C4}"/>
              </a:ext>
            </a:extLst>
          </p:cNvPr>
          <p:cNvSpPr>
            <a:spLocks noGrp="1"/>
          </p:cNvSpPr>
          <p:nvPr>
            <p:ph type="body" sz="half" idx="2"/>
          </p:nvPr>
        </p:nvSpPr>
        <p:spPr>
          <a:xfrm>
            <a:off x="1193358" y="1658143"/>
            <a:ext cx="3975801" cy="2652600"/>
          </a:xfrm>
        </p:spPr>
        <p:txBody>
          <a:bodyPr/>
          <a:lstStyle/>
          <a:p>
            <a:r>
              <a:rPr lang="en-GB" dirty="0">
                <a:solidFill>
                  <a:schemeClr val="bg1"/>
                </a:solidFill>
                <a:latin typeface="Times New Roman" panose="02020603050405020304" pitchFamily="18" charset="0"/>
                <a:cs typeface="Times New Roman" panose="02020603050405020304" pitchFamily="18" charset="0"/>
              </a:rPr>
              <a:t>For this experiment primary coil consist of 10 turns and the secondary coil circuit have 10 turns as well. The air gap between two coil is </a:t>
            </a:r>
            <a:r>
              <a:rPr lang="en-GB" sz="1800" dirty="0">
                <a:solidFill>
                  <a:schemeClr val="bg1"/>
                </a:solidFill>
                <a:latin typeface="Times New Roman" panose="02020603050405020304" pitchFamily="18" charset="0"/>
                <a:cs typeface="Times New Roman" panose="02020603050405020304" pitchFamily="18" charset="0"/>
              </a:rPr>
              <a:t>around 0.03 meters. The shape of the coil is different from previous reading now coil shape is rectangular which provide better result with less number of turns as compare to previous reading. </a:t>
            </a:r>
            <a:endParaRPr lang="en-GB" dirty="0">
              <a:solidFill>
                <a:schemeClr val="bg1"/>
              </a:solidFill>
              <a:latin typeface="Times New Roman" panose="02020603050405020304" pitchFamily="18" charset="0"/>
              <a:cs typeface="Times New Roman" panose="02020603050405020304" pitchFamily="18" charset="0"/>
            </a:endParaRPr>
          </a:p>
        </p:txBody>
      </p:sp>
      <p:pic>
        <p:nvPicPr>
          <p:cNvPr id="8" name="Picture 7" descr="A picture containing text, electronics&#10;&#10;Description automatically generated">
            <a:extLst>
              <a:ext uri="{FF2B5EF4-FFF2-40B4-BE49-F238E27FC236}">
                <a16:creationId xmlns:a16="http://schemas.microsoft.com/office/drawing/2014/main" id="{029C69E3-8CD5-498D-A94C-B241E71E6B00}"/>
              </a:ext>
            </a:extLst>
          </p:cNvPr>
          <p:cNvPicPr>
            <a:picLocks noChangeAspect="1"/>
          </p:cNvPicPr>
          <p:nvPr/>
        </p:nvPicPr>
        <p:blipFill>
          <a:blip r:embed="rId3"/>
          <a:stretch>
            <a:fillRect/>
          </a:stretch>
        </p:blipFill>
        <p:spPr>
          <a:xfrm>
            <a:off x="6259213" y="226348"/>
            <a:ext cx="5476697" cy="5316037"/>
          </a:xfrm>
          <a:prstGeom prst="rect">
            <a:avLst/>
          </a:prstGeom>
        </p:spPr>
      </p:pic>
    </p:spTree>
    <p:extLst>
      <p:ext uri="{BB962C8B-B14F-4D97-AF65-F5344CB8AC3E}">
        <p14:creationId xmlns:p14="http://schemas.microsoft.com/office/powerpoint/2010/main" val="20279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A9B2-C6AF-4FCC-9BFE-4591A4E8786D}"/>
              </a:ext>
            </a:extLst>
          </p:cNvPr>
          <p:cNvSpPr>
            <a:spLocks noGrp="1"/>
          </p:cNvSpPr>
          <p:nvPr>
            <p:ph type="title"/>
          </p:nvPr>
        </p:nvSpPr>
        <p:spPr>
          <a:xfrm>
            <a:off x="1066801" y="185989"/>
            <a:ext cx="9906000" cy="880813"/>
          </a:xfrm>
        </p:spPr>
        <p:txBody>
          <a:bodyPr/>
          <a:lstStyle/>
          <a:p>
            <a:r>
              <a:rPr lang="en-GB" dirty="0">
                <a:solidFill>
                  <a:schemeClr val="bg1"/>
                </a:solidFill>
                <a:latin typeface="Times New Roman" panose="02020603050405020304" pitchFamily="18" charset="0"/>
                <a:cs typeface="Times New Roman" panose="02020603050405020304" pitchFamily="18" charset="0"/>
              </a:rPr>
              <a:t>Circuit Designing</a:t>
            </a:r>
          </a:p>
        </p:txBody>
      </p:sp>
      <p:sp>
        <p:nvSpPr>
          <p:cNvPr id="3" name="Text Placeholder 2">
            <a:extLst>
              <a:ext uri="{FF2B5EF4-FFF2-40B4-BE49-F238E27FC236}">
                <a16:creationId xmlns:a16="http://schemas.microsoft.com/office/drawing/2014/main" id="{1CF73424-FBEA-4D0B-B144-D42075350429}"/>
              </a:ext>
            </a:extLst>
          </p:cNvPr>
          <p:cNvSpPr>
            <a:spLocks noGrp="1"/>
          </p:cNvSpPr>
          <p:nvPr>
            <p:ph type="body" idx="1"/>
          </p:nvPr>
        </p:nvSpPr>
        <p:spPr>
          <a:xfrm>
            <a:off x="1255713" y="1066802"/>
            <a:ext cx="4649783" cy="823912"/>
          </a:xfrm>
        </p:spPr>
        <p:txBody>
          <a:bodyPr/>
          <a:lstStyle/>
          <a:p>
            <a:r>
              <a:rPr lang="en-GB" dirty="0">
                <a:solidFill>
                  <a:schemeClr val="bg1"/>
                </a:solidFill>
                <a:latin typeface="Times New Roman" panose="02020603050405020304" pitchFamily="18" charset="0"/>
                <a:cs typeface="Times New Roman" panose="02020603050405020304" pitchFamily="18" charset="0"/>
              </a:rPr>
              <a:t>Transmitter circuit</a:t>
            </a:r>
          </a:p>
        </p:txBody>
      </p:sp>
      <p:pic>
        <p:nvPicPr>
          <p:cNvPr id="8" name="Content Placeholder 7">
            <a:extLst>
              <a:ext uri="{FF2B5EF4-FFF2-40B4-BE49-F238E27FC236}">
                <a16:creationId xmlns:a16="http://schemas.microsoft.com/office/drawing/2014/main" id="{ED8229DF-ECC7-402D-A670-93EA181CE9FB}"/>
              </a:ext>
            </a:extLst>
          </p:cNvPr>
          <p:cNvPicPr>
            <a:picLocks noGrp="1" noChangeAspect="1"/>
          </p:cNvPicPr>
          <p:nvPr>
            <p:ph sz="half" idx="2"/>
          </p:nvPr>
        </p:nvPicPr>
        <p:blipFill rotWithShape="1">
          <a:blip r:embed="rId2"/>
          <a:srcRect l="21105"/>
          <a:stretch/>
        </p:blipFill>
        <p:spPr>
          <a:xfrm>
            <a:off x="689811" y="2133599"/>
            <a:ext cx="4875210" cy="4170947"/>
          </a:xfrm>
        </p:spPr>
      </p:pic>
      <p:sp>
        <p:nvSpPr>
          <p:cNvPr id="5" name="Text Placeholder 4">
            <a:extLst>
              <a:ext uri="{FF2B5EF4-FFF2-40B4-BE49-F238E27FC236}">
                <a16:creationId xmlns:a16="http://schemas.microsoft.com/office/drawing/2014/main" id="{0280AC98-0D1A-4285-AB0B-C5709415A5C3}"/>
              </a:ext>
            </a:extLst>
          </p:cNvPr>
          <p:cNvSpPr>
            <a:spLocks noGrp="1"/>
          </p:cNvSpPr>
          <p:nvPr>
            <p:ph type="body" sz="quarter" idx="3"/>
          </p:nvPr>
        </p:nvSpPr>
        <p:spPr>
          <a:xfrm>
            <a:off x="6326199" y="1066802"/>
            <a:ext cx="4646602" cy="823912"/>
          </a:xfrm>
        </p:spPr>
        <p:txBody>
          <a:bodyPr/>
          <a:lstStyle/>
          <a:p>
            <a:r>
              <a:rPr lang="en-GB" dirty="0">
                <a:solidFill>
                  <a:schemeClr val="bg1"/>
                </a:solidFill>
                <a:latin typeface="Times New Roman" panose="02020603050405020304" pitchFamily="18" charset="0"/>
                <a:cs typeface="Times New Roman" panose="02020603050405020304" pitchFamily="18" charset="0"/>
              </a:rPr>
              <a:t>Receiver circuit</a:t>
            </a:r>
          </a:p>
        </p:txBody>
      </p:sp>
      <p:pic>
        <p:nvPicPr>
          <p:cNvPr id="18" name="Content Placeholder 17" descr="A picture containing yellow&#10;&#10;Description automatically generated">
            <a:extLst>
              <a:ext uri="{FF2B5EF4-FFF2-40B4-BE49-F238E27FC236}">
                <a16:creationId xmlns:a16="http://schemas.microsoft.com/office/drawing/2014/main" id="{917523E0-8704-4C67-B5AE-C55BF74320E0}"/>
              </a:ext>
            </a:extLst>
          </p:cNvPr>
          <p:cNvPicPr>
            <a:picLocks noGrp="1" noChangeAspect="1"/>
          </p:cNvPicPr>
          <p:nvPr>
            <p:ph sz="quarter" idx="4"/>
          </p:nvPr>
        </p:nvPicPr>
        <p:blipFill rotWithShape="1">
          <a:blip r:embed="rId3"/>
          <a:srcRect l="6854" t="4824" r="8411" b="7017"/>
          <a:stretch/>
        </p:blipFill>
        <p:spPr>
          <a:xfrm>
            <a:off x="6448925" y="2310064"/>
            <a:ext cx="4646602" cy="3994482"/>
          </a:xfrm>
        </p:spPr>
      </p:pic>
    </p:spTree>
    <p:extLst>
      <p:ext uri="{BB962C8B-B14F-4D97-AF65-F5344CB8AC3E}">
        <p14:creationId xmlns:p14="http://schemas.microsoft.com/office/powerpoint/2010/main" val="1873466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69" name="Group 68">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0" name="Rectangle 69">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D3F21E9D-7695-4DDF-9969-A64242783C34}"/>
              </a:ext>
            </a:extLst>
          </p:cNvPr>
          <p:cNvSpPr>
            <a:spLocks noGrp="1"/>
          </p:cNvSpPr>
          <p:nvPr>
            <p:ph type="title"/>
          </p:nvPr>
        </p:nvSpPr>
        <p:spPr>
          <a:xfrm>
            <a:off x="4516004" y="207169"/>
            <a:ext cx="6336143" cy="687387"/>
          </a:xfrm>
        </p:spPr>
        <p:txBody>
          <a:bodyPr vert="horz" lIns="91440" tIns="45720" rIns="91440" bIns="45720" rtlCol="0" anchor="b">
            <a:normAutofit/>
          </a:bodyPr>
          <a:lstStyle/>
          <a:p>
            <a:r>
              <a:rPr lang="en-US" sz="2800" dirty="0">
                <a:solidFill>
                  <a:schemeClr val="bg1"/>
                </a:solidFill>
                <a:latin typeface="Times New Roman" panose="02020603050405020304" pitchFamily="18" charset="0"/>
                <a:cs typeface="Times New Roman" panose="02020603050405020304" pitchFamily="18" charset="0"/>
              </a:rPr>
              <a:t>Implementation of Prototype</a:t>
            </a:r>
          </a:p>
        </p:txBody>
      </p:sp>
      <p:pic>
        <p:nvPicPr>
          <p:cNvPr id="6" name="Picture 5" descr="A picture containing indoor, toy, yellow&#10;&#10;Description automatically generated">
            <a:extLst>
              <a:ext uri="{FF2B5EF4-FFF2-40B4-BE49-F238E27FC236}">
                <a16:creationId xmlns:a16="http://schemas.microsoft.com/office/drawing/2014/main" id="{7938A33F-A5B0-4B74-9C7D-A6292EC193B3}"/>
              </a:ext>
            </a:extLst>
          </p:cNvPr>
          <p:cNvPicPr>
            <a:picLocks noChangeAspect="1"/>
          </p:cNvPicPr>
          <p:nvPr/>
        </p:nvPicPr>
        <p:blipFill rotWithShape="1">
          <a:blip r:embed="rId4"/>
          <a:srcRect l="10359" r="7956"/>
          <a:stretch/>
        </p:blipFill>
        <p:spPr>
          <a:xfrm>
            <a:off x="-5596" y="10"/>
            <a:ext cx="4259662" cy="6857990"/>
          </a:xfrm>
          <a:prstGeom prst="rect">
            <a:avLst/>
          </a:prstGeom>
        </p:spPr>
      </p:pic>
      <p:grpSp>
        <p:nvGrpSpPr>
          <p:cNvPr id="73" name="Group 72">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4"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5"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3"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5"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29" name="Group 128">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0"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8"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
        <p:nvSpPr>
          <p:cNvPr id="7" name="TextBox 6">
            <a:extLst>
              <a:ext uri="{FF2B5EF4-FFF2-40B4-BE49-F238E27FC236}">
                <a16:creationId xmlns:a16="http://schemas.microsoft.com/office/drawing/2014/main" id="{4C47B49A-2BB2-4646-922D-A3AA4EC9FD7C}"/>
              </a:ext>
            </a:extLst>
          </p:cNvPr>
          <p:cNvSpPr txBox="1"/>
          <p:nvPr/>
        </p:nvSpPr>
        <p:spPr>
          <a:xfrm>
            <a:off x="4758890" y="1116777"/>
            <a:ext cx="6111543" cy="2862322"/>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In this project, I work on wireless power transfer based on electric vehicle due to that reason I have design a toy buss or car charging system in which two coils are used transmitter and receiver coil. The primary coil should be aligned with the ground level and the secondary coil is fitted inside the buss so that when buss come under the primary coil then led glow but when their is a misalignment between transmitter and receiver coil the led will not glow.</a:t>
            </a:r>
          </a:p>
        </p:txBody>
      </p:sp>
      <p:sp>
        <p:nvSpPr>
          <p:cNvPr id="3" name="TextBox 2">
            <a:extLst>
              <a:ext uri="{FF2B5EF4-FFF2-40B4-BE49-F238E27FC236}">
                <a16:creationId xmlns:a16="http://schemas.microsoft.com/office/drawing/2014/main" id="{E1D53CFE-1668-4565-88B9-9B90451110F8}"/>
              </a:ext>
            </a:extLst>
          </p:cNvPr>
          <p:cNvSpPr txBox="1"/>
          <p:nvPr/>
        </p:nvSpPr>
        <p:spPr>
          <a:xfrm>
            <a:off x="4790956" y="4088944"/>
            <a:ext cx="6540619" cy="2246769"/>
          </a:xfrm>
          <a:prstGeom prst="rect">
            <a:avLst/>
          </a:prstGeom>
          <a:noFill/>
        </p:spPr>
        <p:txBody>
          <a:bodyPr wrap="square" rtlCol="0">
            <a:spAutoFit/>
          </a:bodyPr>
          <a:lstStyle/>
          <a:p>
            <a:pPr marL="285750" indent="-285750">
              <a:buFont typeface="Wingdings" panose="05000000000000000000" pitchFamily="2" charset="2"/>
              <a:buChar char="Ø"/>
            </a:pPr>
            <a:r>
              <a:rPr lang="en-GB" sz="2000" dirty="0">
                <a:solidFill>
                  <a:schemeClr val="bg1"/>
                </a:solidFill>
                <a:latin typeface="Times New Roman" panose="02020603050405020304" pitchFamily="18" charset="0"/>
                <a:cs typeface="Times New Roman" panose="02020603050405020304" pitchFamily="18" charset="0"/>
              </a:rPr>
              <a:t>In 2009 a 60 KW online electric vehicle (OLEV) develop by KAIST for electric buss having 72% efficiency and coil to coil gap of 10 mm.</a:t>
            </a:r>
          </a:p>
          <a:p>
            <a:pPr marL="285750" indent="-285750">
              <a:buFont typeface="Wingdings" panose="05000000000000000000" pitchFamily="2" charset="2"/>
              <a:buChar char="Ø"/>
            </a:pPr>
            <a:r>
              <a:rPr lang="en-GB" sz="2000" dirty="0">
                <a:solidFill>
                  <a:schemeClr val="bg1"/>
                </a:solidFill>
                <a:latin typeface="Times New Roman" panose="02020603050405020304" pitchFamily="18" charset="0"/>
                <a:cs typeface="Times New Roman" panose="02020603050405020304" pitchFamily="18" charset="0"/>
              </a:rPr>
              <a:t>Later this year Utah state university develop 50 KW electric buss charging system with 90% efficiency and operational frequency of 20kHZ having air gap of 15 to 30cm </a:t>
            </a:r>
          </a:p>
        </p:txBody>
      </p:sp>
    </p:spTree>
    <p:extLst>
      <p:ext uri="{BB962C8B-B14F-4D97-AF65-F5344CB8AC3E}">
        <p14:creationId xmlns:p14="http://schemas.microsoft.com/office/powerpoint/2010/main" val="2451539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890E-C2F3-4436-8C13-9210B6E6F48A}"/>
              </a:ext>
            </a:extLst>
          </p:cNvPr>
          <p:cNvSpPr>
            <a:spLocks noGrp="1"/>
          </p:cNvSpPr>
          <p:nvPr>
            <p:ph type="title"/>
          </p:nvPr>
        </p:nvSpPr>
        <p:spPr>
          <a:xfrm>
            <a:off x="1143001" y="352262"/>
            <a:ext cx="9905998" cy="705854"/>
          </a:xfrm>
        </p:spPr>
        <p:txBody>
          <a:bodyPr>
            <a:normAutofit/>
          </a:bodyPr>
          <a:lstStyle/>
          <a:p>
            <a:r>
              <a:rPr lang="en-GB" dirty="0">
                <a:solidFill>
                  <a:schemeClr val="bg1"/>
                </a:solidFill>
                <a:latin typeface="Times New Roman" panose="02020603050405020304" pitchFamily="18" charset="0"/>
                <a:cs typeface="Times New Roman" panose="02020603050405020304" pitchFamily="18" charset="0"/>
              </a:rPr>
              <a:t>Power Losses</a:t>
            </a:r>
          </a:p>
        </p:txBody>
      </p:sp>
      <p:sp>
        <p:nvSpPr>
          <p:cNvPr id="3" name="TextBox 2">
            <a:extLst>
              <a:ext uri="{FF2B5EF4-FFF2-40B4-BE49-F238E27FC236}">
                <a16:creationId xmlns:a16="http://schemas.microsoft.com/office/drawing/2014/main" id="{0C1F00A2-A94F-471A-BD31-119DE319127B}"/>
              </a:ext>
            </a:extLst>
          </p:cNvPr>
          <p:cNvSpPr txBox="1"/>
          <p:nvPr/>
        </p:nvSpPr>
        <p:spPr>
          <a:xfrm>
            <a:off x="1143001" y="1058116"/>
            <a:ext cx="10478278" cy="7201972"/>
          </a:xfrm>
          <a:prstGeom prst="rect">
            <a:avLst/>
          </a:prstGeom>
          <a:noFill/>
        </p:spPr>
        <p:txBody>
          <a:bodyPr wrap="square" rtlCol="0">
            <a:spAutoFit/>
          </a:bodyPr>
          <a:lstStyle/>
          <a:p>
            <a:r>
              <a:rPr lang="en-GB" sz="2400" dirty="0">
                <a:solidFill>
                  <a:schemeClr val="bg1"/>
                </a:solidFill>
                <a:latin typeface="Times New Roman" panose="02020603050405020304" pitchFamily="18" charset="0"/>
                <a:cs typeface="Times New Roman" panose="02020603050405020304" pitchFamily="18" charset="0"/>
              </a:rPr>
              <a:t>The majority of inductive coupling-based high-power wireless charging solutions contain system efficiencies between 80 and 90%</a:t>
            </a:r>
          </a:p>
          <a:p>
            <a:pPr marL="285750" indent="-285750">
              <a:buFont typeface="Wingdings" panose="05000000000000000000" pitchFamily="2" charset="2"/>
              <a:buChar char="Ø"/>
            </a:pPr>
            <a:r>
              <a:rPr lang="en-GB" sz="2400" u="sng" dirty="0">
                <a:solidFill>
                  <a:schemeClr val="bg1"/>
                </a:solidFill>
                <a:latin typeface="Times New Roman" panose="02020603050405020304" pitchFamily="18" charset="0"/>
                <a:cs typeface="Times New Roman" panose="02020603050405020304" pitchFamily="18" charset="0"/>
              </a:rPr>
              <a:t>Joule Heating</a:t>
            </a:r>
            <a:r>
              <a:rPr lang="en-GB" sz="2400" dirty="0">
                <a:solidFill>
                  <a:schemeClr val="bg1"/>
                </a:solidFill>
                <a:latin typeface="Times New Roman" panose="02020603050405020304" pitchFamily="18" charset="0"/>
                <a:cs typeface="Times New Roman" panose="02020603050405020304" pitchFamily="18" charset="0"/>
              </a:rPr>
              <a:t>: It is a phenomena that happens whenever a wire or component has current flowing through it.</a:t>
            </a:r>
          </a:p>
          <a:p>
            <a:pPr marL="285750" indent="-285750">
              <a:buFont typeface="Wingdings" panose="05000000000000000000" pitchFamily="2" charset="2"/>
              <a:buChar char="Ø"/>
            </a:pPr>
            <a:r>
              <a:rPr lang="en-GB" sz="2400" u="sng" dirty="0">
                <a:solidFill>
                  <a:schemeClr val="bg1"/>
                </a:solidFill>
                <a:latin typeface="Times New Roman" panose="02020603050405020304" pitchFamily="18" charset="0"/>
                <a:cs typeface="Times New Roman" panose="02020603050405020304" pitchFamily="18" charset="0"/>
              </a:rPr>
              <a:t>Skin Effect</a:t>
            </a:r>
            <a:r>
              <a:rPr lang="en-GB" sz="2400" dirty="0">
                <a:solidFill>
                  <a:schemeClr val="bg1"/>
                </a:solidFill>
                <a:latin typeface="Times New Roman" panose="02020603050405020304" pitchFamily="18" charset="0"/>
                <a:cs typeface="Times New Roman" panose="02020603050405020304" pitchFamily="18" charset="0"/>
              </a:rPr>
              <a:t>: When conductors are subjected to an alternating current. The "skin" of the conductor experiences current flow as a result of this phenomena. The skin depth decreases with increasing frequency, increasing resistance. As a result, the cable will heat up and experience additional joule losses.</a:t>
            </a:r>
          </a:p>
          <a:p>
            <a:pPr marL="285750" indent="-285750">
              <a:buFont typeface="Wingdings" panose="05000000000000000000" pitchFamily="2" charset="2"/>
              <a:buChar char="Ø"/>
            </a:pPr>
            <a:r>
              <a:rPr lang="en-GB" sz="2400" u="sng" dirty="0">
                <a:solidFill>
                  <a:schemeClr val="bg1"/>
                </a:solidFill>
                <a:latin typeface="Times New Roman" panose="02020603050405020304" pitchFamily="18" charset="0"/>
                <a:cs typeface="Times New Roman" panose="02020603050405020304" pitchFamily="18" charset="0"/>
              </a:rPr>
              <a:t>Switching Losses</a:t>
            </a:r>
            <a:r>
              <a:rPr lang="en-GB" sz="2400" dirty="0">
                <a:solidFill>
                  <a:schemeClr val="bg1"/>
                </a:solidFill>
                <a:latin typeface="Times New Roman" panose="02020603050405020304" pitchFamily="18" charset="0"/>
                <a:cs typeface="Times New Roman" panose="02020603050405020304" pitchFamily="18" charset="0"/>
              </a:rPr>
              <a:t>: The switching loss is generated by MOSFET which required a particular time to switch the circuit on and off which create loss in power transfer. Due to very fast switching produce heat in the circuit which cost high internal impedance or sometime may increase the temperature of the circuit. </a:t>
            </a:r>
          </a:p>
          <a:p>
            <a:pPr marL="285750" indent="-285750">
              <a:buFont typeface="Wingdings" panose="05000000000000000000" pitchFamily="2" charset="2"/>
              <a:buChar char="Ø"/>
            </a:pPr>
            <a:r>
              <a:rPr lang="en-GB" sz="2400" u="sng" dirty="0">
                <a:solidFill>
                  <a:schemeClr val="bg1"/>
                </a:solidFill>
                <a:latin typeface="Times New Roman" panose="02020603050405020304" pitchFamily="18" charset="0"/>
                <a:cs typeface="Times New Roman" panose="02020603050405020304" pitchFamily="18" charset="0"/>
              </a:rPr>
              <a:t>Proximity Effect</a:t>
            </a:r>
            <a:r>
              <a:rPr lang="en-GB" sz="2400" dirty="0">
                <a:solidFill>
                  <a:schemeClr val="bg1"/>
                </a:solidFill>
                <a:latin typeface="Times New Roman" panose="02020603050405020304" pitchFamily="18" charset="0"/>
                <a:cs typeface="Times New Roman" panose="02020603050405020304" pitchFamily="18" charset="0"/>
              </a:rPr>
              <a:t>: A phenomenon known as the proximity effect happens when two conductors through which an AC current runs are close to one another. Eddy currents will form as a result, altering the current density</a:t>
            </a:r>
          </a:p>
          <a:p>
            <a:pPr marL="285750" indent="-285750">
              <a:buFont typeface="Wingdings" panose="05000000000000000000" pitchFamily="2" charset="2"/>
              <a:buChar char="Ø"/>
            </a:pPr>
            <a:endParaRPr lang="en-GB" sz="24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GB" sz="24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endParaRPr lang="en-GB" dirty="0"/>
          </a:p>
        </p:txBody>
      </p:sp>
    </p:spTree>
    <p:extLst>
      <p:ext uri="{BB962C8B-B14F-4D97-AF65-F5344CB8AC3E}">
        <p14:creationId xmlns:p14="http://schemas.microsoft.com/office/powerpoint/2010/main" val="2784170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2" name="Group 11">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53" name="Group 52">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4" name="Rectangle 53">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77112A15-2EBE-47C2-BF7A-5B3337792110}"/>
              </a:ext>
            </a:extLst>
          </p:cNvPr>
          <p:cNvSpPr>
            <a:spLocks noGrp="1"/>
          </p:cNvSpPr>
          <p:nvPr>
            <p:ph type="title"/>
          </p:nvPr>
        </p:nvSpPr>
        <p:spPr>
          <a:xfrm>
            <a:off x="6490495" y="234635"/>
            <a:ext cx="4598985" cy="1156956"/>
          </a:xfrm>
        </p:spPr>
        <p:txBody>
          <a:bodyPr vert="horz" lIns="91440" tIns="45720" rIns="91440" bIns="45720" rtlCol="0" anchor="ctr">
            <a:normAutofit/>
          </a:bodyPr>
          <a:lstStyle/>
          <a:p>
            <a:r>
              <a:rPr lang="en-US" dirty="0">
                <a:solidFill>
                  <a:schemeClr val="bg1"/>
                </a:solidFill>
              </a:rPr>
              <a:t>Is WiTricity Safe?</a:t>
            </a:r>
          </a:p>
        </p:txBody>
      </p:sp>
      <p:pic>
        <p:nvPicPr>
          <p:cNvPr id="6" name="Picture 5" descr="Pins pinned on a white surface and connecting a black thread">
            <a:extLst>
              <a:ext uri="{FF2B5EF4-FFF2-40B4-BE49-F238E27FC236}">
                <a16:creationId xmlns:a16="http://schemas.microsoft.com/office/drawing/2014/main" id="{311E8CFE-2B62-289E-DD6D-AFBFD797AAEB}"/>
              </a:ext>
            </a:extLst>
          </p:cNvPr>
          <p:cNvPicPr>
            <a:picLocks noChangeAspect="1"/>
          </p:cNvPicPr>
          <p:nvPr/>
        </p:nvPicPr>
        <p:blipFill rotWithShape="1">
          <a:blip r:embed="rId4"/>
          <a:srcRect l="5347" r="35264" b="-1"/>
          <a:stretch/>
        </p:blipFill>
        <p:spPr>
          <a:xfrm>
            <a:off x="-5597" y="10"/>
            <a:ext cx="6101597" cy="6857990"/>
          </a:xfrm>
          <a:prstGeom prst="rect">
            <a:avLst/>
          </a:prstGeom>
        </p:spPr>
      </p:pic>
      <p:grpSp>
        <p:nvGrpSpPr>
          <p:cNvPr id="57" name="Group 56">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8" name="Rectangle 57">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9"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Rectangle 60">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2"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Rectangle 85">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7"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Rectangle 97">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9"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TextBox 2">
            <a:extLst>
              <a:ext uri="{FF2B5EF4-FFF2-40B4-BE49-F238E27FC236}">
                <a16:creationId xmlns:a16="http://schemas.microsoft.com/office/drawing/2014/main" id="{973C92D3-4806-4207-8432-B865BC6B3194}"/>
              </a:ext>
            </a:extLst>
          </p:cNvPr>
          <p:cNvSpPr txBox="1"/>
          <p:nvPr/>
        </p:nvSpPr>
        <p:spPr>
          <a:xfrm>
            <a:off x="6448425" y="1435100"/>
            <a:ext cx="4641055" cy="4356101"/>
          </a:xfrm>
          <a:prstGeom prst="rect">
            <a:avLst/>
          </a:prstGeom>
        </p:spPr>
        <p:txBody>
          <a:bodyPr vert="horz" lIns="91440" tIns="45720" rIns="91440" bIns="45720" rtlCol="0">
            <a:normAutofit lnSpcReduction="10000"/>
          </a:bodyPr>
          <a:lstStyle/>
          <a:p>
            <a:pPr marL="285750" indent="-228600" defTabSz="914400">
              <a:lnSpc>
                <a:spcPct val="110000"/>
              </a:lnSpc>
              <a:spcAft>
                <a:spcPts val="600"/>
              </a:spcAft>
              <a:buSzPct val="12500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Many people are concerned about other radio fields or frequencies flying through the air. Some believe that these are harmful to the body but there is little evidence to suggest they are.</a:t>
            </a:r>
          </a:p>
          <a:p>
            <a:pPr marL="285750" indent="-228600" defTabSz="914400">
              <a:lnSpc>
                <a:spcPct val="11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WiTricity, however, turns electricity into a magnetic field, which is a non-radiative transfer method. Magnetism interacts very minimally with biological organisms and is not harmful at all to humans or animals. </a:t>
            </a:r>
          </a:p>
          <a:p>
            <a:pPr marL="285750" indent="-228600" defTabSz="914400">
              <a:lnSpc>
                <a:spcPct val="11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WiTricity has been scientifically proven not to be harmful and has been designed to comply with applicable safety standards and regulations</a:t>
            </a:r>
            <a:r>
              <a:rPr lang="en-US" sz="1600" dirty="0">
                <a:solidFill>
                  <a:schemeClr val="bg1"/>
                </a:solidFill>
                <a:latin typeface="Times New Roman" panose="02020603050405020304" pitchFamily="18" charset="0"/>
                <a:cs typeface="Times New Roman" panose="02020603050405020304" pitchFamily="18" charset="0"/>
              </a:rPr>
              <a:t>.</a:t>
            </a:r>
          </a:p>
          <a:p>
            <a:pPr marL="285750" indent="-228600" defTabSz="914400">
              <a:lnSpc>
                <a:spcPct val="110000"/>
              </a:lnSpc>
              <a:spcAft>
                <a:spcPts val="600"/>
              </a:spcAft>
              <a:buSzPct val="125000"/>
              <a:buFont typeface="Arial" panose="020B0604020202020204" pitchFamily="34" charset="0"/>
              <a:buChar char="•"/>
            </a:pPr>
            <a:endParaRPr lang="en-US" sz="1500" dirty="0"/>
          </a:p>
          <a:p>
            <a:pPr marL="285750" indent="-228600" defTabSz="914400">
              <a:lnSpc>
                <a:spcPct val="110000"/>
              </a:lnSpc>
              <a:spcAft>
                <a:spcPts val="600"/>
              </a:spcAft>
              <a:buSzPct val="125000"/>
              <a:buFont typeface="Arial" panose="020B0604020202020204" pitchFamily="34" charset="0"/>
              <a:buChar char="•"/>
            </a:pPr>
            <a:endParaRPr lang="en-US" sz="1500" dirty="0"/>
          </a:p>
          <a:p>
            <a:pPr marL="285750" indent="-228600" defTabSz="914400">
              <a:lnSpc>
                <a:spcPct val="110000"/>
              </a:lnSpc>
              <a:spcAft>
                <a:spcPts val="600"/>
              </a:spcAft>
              <a:buSzPct val="125000"/>
              <a:buFont typeface="Arial" panose="020B0604020202020204" pitchFamily="34" charset="0"/>
              <a:buChar char="•"/>
            </a:pPr>
            <a:endParaRPr lang="en-US" sz="1500" dirty="0"/>
          </a:p>
          <a:p>
            <a:pPr marL="285750" indent="-228600" defTabSz="914400">
              <a:lnSpc>
                <a:spcPct val="110000"/>
              </a:lnSpc>
              <a:spcAft>
                <a:spcPts val="600"/>
              </a:spcAft>
              <a:buSzPct val="125000"/>
              <a:buFont typeface="Arial" panose="020B0604020202020204" pitchFamily="34" charset="0"/>
              <a:buChar char="•"/>
            </a:pPr>
            <a:endParaRPr lang="en-US" sz="1500" dirty="0"/>
          </a:p>
        </p:txBody>
      </p:sp>
      <p:sp>
        <p:nvSpPr>
          <p:cNvPr id="4" name="TextBox 3">
            <a:extLst>
              <a:ext uri="{FF2B5EF4-FFF2-40B4-BE49-F238E27FC236}">
                <a16:creationId xmlns:a16="http://schemas.microsoft.com/office/drawing/2014/main" id="{5AA85BE5-D428-45C2-828C-33CE573AB19A}"/>
              </a:ext>
            </a:extLst>
          </p:cNvPr>
          <p:cNvSpPr txBox="1"/>
          <p:nvPr/>
        </p:nvSpPr>
        <p:spPr>
          <a:xfrm>
            <a:off x="3909270" y="3741490"/>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2744452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EDEF4-A7B6-412E-B3BC-851C314B0008}"/>
              </a:ext>
            </a:extLst>
          </p:cNvPr>
          <p:cNvSpPr>
            <a:spLocks noGrp="1"/>
          </p:cNvSpPr>
          <p:nvPr>
            <p:ph type="title"/>
          </p:nvPr>
        </p:nvSpPr>
        <p:spPr>
          <a:xfrm>
            <a:off x="1240756" y="294585"/>
            <a:ext cx="5833812" cy="941922"/>
          </a:xfrm>
        </p:spPr>
        <p:txBody>
          <a:bodyPr>
            <a:noAutofit/>
          </a:bodyPr>
          <a:lstStyle/>
          <a:p>
            <a:r>
              <a:rPr lang="en-GB">
                <a:solidFill>
                  <a:schemeClr val="bg1"/>
                </a:solidFill>
              </a:rPr>
              <a:t>What is WiTricity</a:t>
            </a:r>
            <a:br>
              <a:rPr lang="en-GB"/>
            </a:br>
            <a:endParaRPr lang="en-GB" dirty="0"/>
          </a:p>
        </p:txBody>
      </p:sp>
      <p:sp>
        <p:nvSpPr>
          <p:cNvPr id="5" name="TextBox 4">
            <a:extLst>
              <a:ext uri="{FF2B5EF4-FFF2-40B4-BE49-F238E27FC236}">
                <a16:creationId xmlns:a16="http://schemas.microsoft.com/office/drawing/2014/main" id="{66F2DE41-DC3C-4AAB-90C4-6D31E474587D}"/>
              </a:ext>
            </a:extLst>
          </p:cNvPr>
          <p:cNvSpPr txBox="1"/>
          <p:nvPr/>
        </p:nvSpPr>
        <p:spPr>
          <a:xfrm>
            <a:off x="972313" y="1054216"/>
            <a:ext cx="10247373" cy="5509200"/>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Times New Roman" panose="02020603050405020304" pitchFamily="18" charset="0"/>
                <a:cs typeface="Times New Roman" panose="02020603050405020304" pitchFamily="18" charset="0"/>
              </a:rPr>
              <a:t>WiTricity is abbreviated as “ wireless electricity ”.</a:t>
            </a:r>
          </a:p>
          <a:p>
            <a:pPr marL="457200" indent="-457200">
              <a:buFont typeface="Wingdings" panose="05000000000000000000" pitchFamily="2" charset="2"/>
              <a:buChar char="Ø"/>
            </a:pPr>
            <a:r>
              <a:rPr lang="en-GB" sz="3200">
                <a:solidFill>
                  <a:schemeClr val="bg1"/>
                </a:solidFill>
                <a:latin typeface="Times New Roman" panose="02020603050405020304" pitchFamily="18" charset="0"/>
                <a:cs typeface="Times New Roman" panose="02020603050405020304" pitchFamily="18" charset="0"/>
              </a:rPr>
              <a:t>Transfer of electricity without using connections between input and load is termed as wireless electricity.</a:t>
            </a:r>
          </a:p>
          <a:p>
            <a:pPr marL="457200" indent="-457200">
              <a:buFont typeface="Wingdings" panose="05000000000000000000" pitchFamily="2" charset="2"/>
              <a:buChar char="Ø"/>
            </a:pPr>
            <a:r>
              <a:rPr lang="en-GB" sz="3200">
                <a:solidFill>
                  <a:schemeClr val="bg1"/>
                </a:solidFill>
                <a:latin typeface="Times New Roman" panose="02020603050405020304" pitchFamily="18" charset="0"/>
                <a:cs typeface="Times New Roman" panose="02020603050405020304" pitchFamily="18" charset="0"/>
              </a:rPr>
              <a:t>This is not like wireless transmission of signals which we used in the cell phones.</a:t>
            </a:r>
          </a:p>
          <a:p>
            <a:pPr marL="457200" indent="-457200">
              <a:buFont typeface="Wingdings" panose="05000000000000000000" pitchFamily="2" charset="2"/>
              <a:buChar char="Ø"/>
            </a:pPr>
            <a:r>
              <a:rPr lang="en-GB" sz="3200">
                <a:solidFill>
                  <a:schemeClr val="bg1"/>
                </a:solidFill>
                <a:latin typeface="Times New Roman" panose="02020603050405020304" pitchFamily="18" charset="0"/>
                <a:cs typeface="Times New Roman" panose="02020603050405020304" pitchFamily="18" charset="0"/>
              </a:rPr>
              <a:t> In cell phones signals are sent in the form of micro waves whereas in this mode of transition electricity is transferred in the form of magnetic rays.</a:t>
            </a:r>
          </a:p>
          <a:p>
            <a:pPr marL="457200" indent="-457200">
              <a:buFont typeface="Wingdings" panose="05000000000000000000" pitchFamily="2" charset="2"/>
              <a:buChar char="Ø"/>
            </a:pPr>
            <a:r>
              <a:rPr lang="en-GB" sz="3200">
                <a:solidFill>
                  <a:schemeClr val="bg1"/>
                </a:solidFill>
                <a:latin typeface="Times New Roman" panose="02020603050405020304" pitchFamily="18" charset="0"/>
                <a:cs typeface="Times New Roman" panose="02020603050405020304" pitchFamily="18" charset="0"/>
              </a:rPr>
              <a:t>These rays are not harmful to humans</a:t>
            </a:r>
          </a:p>
          <a:p>
            <a:pPr marL="457200" indent="-457200">
              <a:buFont typeface="Wingdings" panose="05000000000000000000" pitchFamily="2" charset="2"/>
              <a:buChar char="Ø"/>
            </a:pPr>
            <a:r>
              <a:rPr lang="en-GB" sz="3200">
                <a:solidFill>
                  <a:schemeClr val="bg1"/>
                </a:solidFill>
                <a:latin typeface="Times New Roman" panose="02020603050405020304" pitchFamily="18" charset="0"/>
                <a:cs typeface="Times New Roman" panose="02020603050405020304" pitchFamily="18" charset="0"/>
              </a:rPr>
              <a:t>The transfer of energy is mid range compared to direct transmission</a:t>
            </a:r>
            <a:endParaRPr lang="en-GB"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7566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414E-DF59-4731-A128-4F26E0E1E744}"/>
              </a:ext>
            </a:extLst>
          </p:cNvPr>
          <p:cNvSpPr>
            <a:spLocks noGrp="1"/>
          </p:cNvSpPr>
          <p:nvPr>
            <p:ph type="title"/>
          </p:nvPr>
        </p:nvSpPr>
        <p:spPr>
          <a:xfrm>
            <a:off x="1366003" y="160421"/>
            <a:ext cx="4152481" cy="893930"/>
          </a:xfrm>
        </p:spPr>
        <p:txBody>
          <a:bodyPr>
            <a:normAutofit/>
          </a:bodyPr>
          <a:lstStyle/>
          <a:p>
            <a:r>
              <a:rPr lang="en-GB" dirty="0">
                <a:solidFill>
                  <a:schemeClr val="bg1"/>
                </a:solidFill>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DBC1B3C-B857-4F10-9CBB-E8525C3BE8F5}"/>
              </a:ext>
            </a:extLst>
          </p:cNvPr>
          <p:cNvSpPr txBox="1"/>
          <p:nvPr/>
        </p:nvSpPr>
        <p:spPr>
          <a:xfrm>
            <a:off x="1068011" y="1499102"/>
            <a:ext cx="10305841" cy="3539430"/>
          </a:xfrm>
          <a:prstGeom prst="rect">
            <a:avLst/>
          </a:prstGeom>
          <a:noFill/>
        </p:spPr>
        <p:txBody>
          <a:bodyPr wrap="square" rtlCol="0">
            <a:spAutoFit/>
          </a:bodyPr>
          <a:lstStyle/>
          <a:p>
            <a:pPr marL="571500" indent="-571500">
              <a:buFont typeface="Arial" panose="020B0604020202020204" pitchFamily="34" charset="0"/>
              <a:buChar char="•"/>
            </a:pPr>
            <a:r>
              <a:rPr lang="en-GB" sz="2800" dirty="0">
                <a:solidFill>
                  <a:schemeClr val="bg1"/>
                </a:solidFill>
                <a:latin typeface="Times New Roman" panose="02020603050405020304" pitchFamily="18" charset="0"/>
                <a:cs typeface="Times New Roman" panose="02020603050405020304" pitchFamily="18" charset="0"/>
              </a:rPr>
              <a:t>WiTricity is consider as Safe, fairly efficient, good range. </a:t>
            </a:r>
          </a:p>
          <a:p>
            <a:pPr marL="571500" indent="-571500">
              <a:buFont typeface="Arial" panose="020B0604020202020204" pitchFamily="34" charset="0"/>
              <a:buChar char="•"/>
            </a:pPr>
            <a:r>
              <a:rPr lang="en-GB" sz="2800" dirty="0">
                <a:solidFill>
                  <a:schemeClr val="bg1"/>
                </a:solidFill>
                <a:latin typeface="Times New Roman" panose="02020603050405020304" pitchFamily="18" charset="0"/>
                <a:cs typeface="Times New Roman" panose="02020603050405020304" pitchFamily="18" charset="0"/>
              </a:rPr>
              <a:t>Magnetic fields interact weakly with biological masses(humans), Theoretically one stationary coil in a room could power multiple devices with receiving coils. No more messy wires, and with widespread enough use it could even eliminate costly batteries</a:t>
            </a:r>
            <a:r>
              <a:rPr lang="en-GB" sz="28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GB" sz="2800" dirty="0">
                <a:solidFill>
                  <a:schemeClr val="bg1"/>
                </a:solidFill>
                <a:latin typeface="Times New Roman" panose="02020603050405020304" pitchFamily="18" charset="0"/>
                <a:cs typeface="Times New Roman" panose="02020603050405020304" pitchFamily="18" charset="0"/>
              </a:rPr>
              <a:t>No manual recharging and changing batteries which reduces the usage of disposable batteries.</a:t>
            </a:r>
          </a:p>
          <a:p>
            <a:pPr marL="571500" indent="-571500">
              <a:buFont typeface="Arial" panose="020B0604020202020204" pitchFamily="34" charset="0"/>
              <a:buChar char="•"/>
            </a:pPr>
            <a:endParaRPr lang="en-GB"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3303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4593-CC16-48C4-9376-AD216E725024}"/>
              </a:ext>
            </a:extLst>
          </p:cNvPr>
          <p:cNvSpPr>
            <a:spLocks noGrp="1"/>
          </p:cNvSpPr>
          <p:nvPr>
            <p:ph type="title"/>
          </p:nvPr>
        </p:nvSpPr>
        <p:spPr>
          <a:xfrm>
            <a:off x="1143001" y="256674"/>
            <a:ext cx="9905998" cy="1042737"/>
          </a:xfrm>
        </p:spPr>
        <p:txBody>
          <a:bodyPr/>
          <a:lstStyle/>
          <a:p>
            <a:r>
              <a:rPr lang="en-GB" dirty="0">
                <a:solidFill>
                  <a:schemeClr val="bg1"/>
                </a:solidFill>
                <a:latin typeface="Times New Roman" panose="02020603050405020304" pitchFamily="18" charset="0"/>
                <a:cs typeface="Times New Roman" panose="02020603050405020304" pitchFamily="18" charset="0"/>
              </a:rPr>
              <a:t>Application</a:t>
            </a:r>
          </a:p>
        </p:txBody>
      </p:sp>
      <p:sp>
        <p:nvSpPr>
          <p:cNvPr id="3" name="TextBox 2">
            <a:extLst>
              <a:ext uri="{FF2B5EF4-FFF2-40B4-BE49-F238E27FC236}">
                <a16:creationId xmlns:a16="http://schemas.microsoft.com/office/drawing/2014/main" id="{E4A006DF-76D4-44B9-9C06-CCB800FD76D0}"/>
              </a:ext>
            </a:extLst>
          </p:cNvPr>
          <p:cNvSpPr txBox="1"/>
          <p:nvPr/>
        </p:nvSpPr>
        <p:spPr>
          <a:xfrm>
            <a:off x="1143001" y="1690716"/>
            <a:ext cx="10022304" cy="2523768"/>
          </a:xfrm>
          <a:prstGeom prst="rect">
            <a:avLst/>
          </a:prstGeom>
          <a:noFill/>
        </p:spPr>
        <p:txBody>
          <a:bodyPr wrap="square" rtlCol="0">
            <a:spAutoFit/>
          </a:bodyPr>
          <a:lstStyle/>
          <a:p>
            <a:pPr marL="285750" indent="-285750">
              <a:buFont typeface="Wingdings" panose="05000000000000000000" pitchFamily="2" charset="2"/>
              <a:buChar char="Ø"/>
            </a:pPr>
            <a:r>
              <a:rPr lang="en-GB" sz="2800" dirty="0">
                <a:solidFill>
                  <a:schemeClr val="bg1"/>
                </a:solidFill>
                <a:latin typeface="Times New Roman" panose="02020603050405020304" pitchFamily="18" charset="0"/>
                <a:cs typeface="Times New Roman" panose="02020603050405020304" pitchFamily="18" charset="0"/>
              </a:rPr>
              <a:t>Automobile Car</a:t>
            </a:r>
          </a:p>
          <a:p>
            <a:pPr marL="285750" indent="-285750">
              <a:buFont typeface="Wingdings" panose="05000000000000000000" pitchFamily="2" charset="2"/>
              <a:buChar char="Ø"/>
            </a:pPr>
            <a:r>
              <a:rPr lang="en-GB" sz="2800" dirty="0">
                <a:solidFill>
                  <a:schemeClr val="bg1"/>
                </a:solidFill>
                <a:latin typeface="Times New Roman" panose="02020603050405020304" pitchFamily="18" charset="0"/>
                <a:cs typeface="Times New Roman" panose="02020603050405020304" pitchFamily="18" charset="0"/>
              </a:rPr>
              <a:t>Manufacturing Industry</a:t>
            </a:r>
          </a:p>
          <a:p>
            <a:pPr marL="285750" indent="-285750">
              <a:buFont typeface="Wingdings" panose="05000000000000000000" pitchFamily="2" charset="2"/>
              <a:buChar char="Ø"/>
            </a:pPr>
            <a:r>
              <a:rPr lang="en-GB" sz="2800" dirty="0">
                <a:solidFill>
                  <a:schemeClr val="bg1"/>
                </a:solidFill>
                <a:latin typeface="Times New Roman" panose="02020603050405020304" pitchFamily="18" charset="0"/>
                <a:cs typeface="Times New Roman" panose="02020603050405020304" pitchFamily="18" charset="0"/>
              </a:rPr>
              <a:t>Military Equipment</a:t>
            </a:r>
          </a:p>
          <a:p>
            <a:pPr marL="285750" indent="-285750">
              <a:buFont typeface="Wingdings" panose="05000000000000000000" pitchFamily="2" charset="2"/>
              <a:buChar char="Ø"/>
            </a:pPr>
            <a:r>
              <a:rPr lang="en-GB" sz="2800" dirty="0">
                <a:solidFill>
                  <a:schemeClr val="bg1"/>
                </a:solidFill>
                <a:latin typeface="Times New Roman" panose="02020603050405020304" pitchFamily="18" charset="0"/>
                <a:cs typeface="Times New Roman" panose="02020603050405020304" pitchFamily="18" charset="0"/>
              </a:rPr>
              <a:t>Medical Instrument</a:t>
            </a:r>
          </a:p>
          <a:p>
            <a:pPr marL="285750" indent="-285750">
              <a:buFont typeface="Wingdings" panose="05000000000000000000" pitchFamily="2" charset="2"/>
              <a:buChar char="Ø"/>
            </a:pPr>
            <a:r>
              <a:rPr lang="en-GB" sz="2800" dirty="0">
                <a:solidFill>
                  <a:schemeClr val="bg1"/>
                </a:solidFill>
                <a:latin typeface="Times New Roman" panose="02020603050405020304" pitchFamily="18" charset="0"/>
                <a:cs typeface="Times New Roman" panose="02020603050405020304" pitchFamily="18" charset="0"/>
              </a:rPr>
              <a:t>Commercial electronic product</a:t>
            </a:r>
          </a:p>
          <a:p>
            <a:pPr marL="285750" indent="-285750">
              <a:buFont typeface="Wingdings" panose="05000000000000000000" pitchFamily="2" charset="2"/>
              <a:buChar char="Ø"/>
            </a:pPr>
            <a:endParaRPr lang="en-GB" dirty="0"/>
          </a:p>
        </p:txBody>
      </p:sp>
    </p:spTree>
    <p:extLst>
      <p:ext uri="{BB962C8B-B14F-4D97-AF65-F5344CB8AC3E}">
        <p14:creationId xmlns:p14="http://schemas.microsoft.com/office/powerpoint/2010/main" val="3370650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54" name="Rectangle 5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A7732E6-6BDF-4810-8A81-E8DC3583E848}"/>
              </a:ext>
            </a:extLst>
          </p:cNvPr>
          <p:cNvSpPr>
            <a:spLocks noGrp="1"/>
          </p:cNvSpPr>
          <p:nvPr>
            <p:ph type="title"/>
          </p:nvPr>
        </p:nvSpPr>
        <p:spPr>
          <a:xfrm>
            <a:off x="1280320" y="272967"/>
            <a:ext cx="4459286" cy="916968"/>
          </a:xfrm>
        </p:spPr>
        <p:txBody>
          <a:bodyPr vert="horz" lIns="91440" tIns="45720" rIns="91440" bIns="45720" rtlCol="0" anchor="ctr">
            <a:normAutofit/>
          </a:bodyPr>
          <a:lstStyle/>
          <a:p>
            <a:r>
              <a:rPr lang="en-US" dirty="0">
                <a:solidFill>
                  <a:schemeClr val="bg1"/>
                </a:solidFill>
                <a:latin typeface="Times New Roman" panose="02020603050405020304" pitchFamily="18" charset="0"/>
                <a:cs typeface="Times New Roman" panose="02020603050405020304" pitchFamily="18" charset="0"/>
              </a:rPr>
              <a:t>Introduction</a:t>
            </a:r>
          </a:p>
        </p:txBody>
      </p:sp>
      <p:sp>
        <p:nvSpPr>
          <p:cNvPr id="4" name="Text Placeholder 3">
            <a:extLst>
              <a:ext uri="{FF2B5EF4-FFF2-40B4-BE49-F238E27FC236}">
                <a16:creationId xmlns:a16="http://schemas.microsoft.com/office/drawing/2014/main" id="{30739638-BEE0-44F4-A9AE-78438423D85A}"/>
              </a:ext>
            </a:extLst>
          </p:cNvPr>
          <p:cNvSpPr>
            <a:spLocks noGrp="1"/>
          </p:cNvSpPr>
          <p:nvPr>
            <p:ph type="body" sz="half" idx="2"/>
          </p:nvPr>
        </p:nvSpPr>
        <p:spPr>
          <a:xfrm>
            <a:off x="1223275" y="1434002"/>
            <a:ext cx="5472176" cy="4896948"/>
          </a:xfrm>
        </p:spPr>
        <p:txBody>
          <a:bodyPr vert="horz" lIns="91440" tIns="45720" rIns="91440" bIns="45720" rtlCol="0">
            <a:normAutofit lnSpcReduction="10000"/>
          </a:bodyPr>
          <a:lstStyle/>
          <a:p>
            <a:pPr marL="285750" indent="-285750">
              <a:buFont typeface="Wingdings" panose="05000000000000000000" pitchFamily="2" charset="2"/>
              <a:buChar char="Ø"/>
            </a:pPr>
            <a:r>
              <a:rPr lang="en-GB" sz="1800" dirty="0">
                <a:solidFill>
                  <a:schemeClr val="bg1"/>
                </a:solidFill>
                <a:latin typeface="Times New Roman" panose="02020603050405020304" pitchFamily="18" charset="0"/>
                <a:cs typeface="Times New Roman" panose="02020603050405020304" pitchFamily="18" charset="0"/>
              </a:rPr>
              <a:t> </a:t>
            </a:r>
            <a:r>
              <a:rPr lang="en-GB" sz="2400" dirty="0">
                <a:solidFill>
                  <a:schemeClr val="bg1"/>
                </a:solidFill>
                <a:latin typeface="Times New Roman" panose="02020603050405020304" pitchFamily="18" charset="0"/>
                <a:cs typeface="Times New Roman" panose="02020603050405020304" pitchFamily="18" charset="0"/>
              </a:rPr>
              <a:t>In late 1890, Sir Nicola Tesla proposed a method of wireless power transmission. But it was in most radiative mode, so most of the power is wasted during transmission</a:t>
            </a:r>
            <a:r>
              <a:rPr lang="en-GB" sz="2800" dirty="0">
                <a:solidFill>
                  <a:schemeClr val="bg1"/>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GB" sz="2400" dirty="0">
                <a:solidFill>
                  <a:schemeClr val="bg1"/>
                </a:solidFill>
                <a:latin typeface="Times New Roman" panose="02020603050405020304" pitchFamily="18" charset="0"/>
                <a:cs typeface="Times New Roman" panose="02020603050405020304" pitchFamily="18" charset="0"/>
              </a:rPr>
              <a:t> In 1899, Tesla achieved a breakthrough in his work in Colorado by transmitting 100 million volts of electric power wirelessly over 26 miles to light up a bank of 200 light bulbs and run one electric motor.</a:t>
            </a:r>
          </a:p>
          <a:p>
            <a:pPr indent="-228600">
              <a:buFont typeface="Arial" panose="020B0604020202020204" pitchFamily="34" charset="0"/>
              <a:buChar char="•"/>
            </a:pPr>
            <a:endParaRPr lang="en-US" sz="2000" dirty="0"/>
          </a:p>
        </p:txBody>
      </p:sp>
      <p:pic>
        <p:nvPicPr>
          <p:cNvPr id="6" name="Picture Placeholder 5" descr="A building with a tower&#10;&#10;Description automatically generated with low confidence">
            <a:extLst>
              <a:ext uri="{FF2B5EF4-FFF2-40B4-BE49-F238E27FC236}">
                <a16:creationId xmlns:a16="http://schemas.microsoft.com/office/drawing/2014/main" id="{8800D606-0257-4FB5-B8F9-A34C5457611D}"/>
              </a:ext>
            </a:extLst>
          </p:cNvPr>
          <p:cNvPicPr>
            <a:picLocks noGrp="1" noChangeAspect="1"/>
          </p:cNvPicPr>
          <p:nvPr>
            <p:ph type="pic" idx="1"/>
          </p:nvPr>
        </p:nvPicPr>
        <p:blipFill>
          <a:blip r:embed="rId4"/>
          <a:srcRect l="11665" r="11665"/>
          <a:stretch>
            <a:fillRect/>
          </a:stretch>
        </p:blipFill>
        <p:spPr>
          <a:xfrm>
            <a:off x="7308226" y="539672"/>
            <a:ext cx="3960430"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8" name="Group 5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4183510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2" name="Group 9">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2" name="Group 11">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113" name="Group 50">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4" name="Rectangle 51">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15" name="Picture 3">
            <a:extLst>
              <a:ext uri="{FF2B5EF4-FFF2-40B4-BE49-F238E27FC236}">
                <a16:creationId xmlns:a16="http://schemas.microsoft.com/office/drawing/2014/main" id="{B8F74D70-206D-DE24-6CA5-A76B4761E6FC}"/>
              </a:ext>
            </a:extLst>
          </p:cNvPr>
          <p:cNvPicPr>
            <a:picLocks noChangeAspect="1"/>
          </p:cNvPicPr>
          <p:nvPr/>
        </p:nvPicPr>
        <p:blipFill rotWithShape="1">
          <a:blip r:embed="rId4"/>
          <a:srcRect l="37227" r="12727"/>
          <a:stretch/>
        </p:blipFill>
        <p:spPr>
          <a:xfrm>
            <a:off x="-5597" y="10"/>
            <a:ext cx="6101597" cy="6857990"/>
          </a:xfrm>
          <a:prstGeom prst="rect">
            <a:avLst/>
          </a:prstGeom>
        </p:spPr>
      </p:pic>
      <p:grpSp>
        <p:nvGrpSpPr>
          <p:cNvPr id="116" name="Group 54">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6" name="Rectangle 55">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7"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Rectangle 58">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0"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Rectangle 83">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5"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Rectangle 95">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7"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extBox 1">
            <a:extLst>
              <a:ext uri="{FF2B5EF4-FFF2-40B4-BE49-F238E27FC236}">
                <a16:creationId xmlns:a16="http://schemas.microsoft.com/office/drawing/2014/main" id="{990FD321-CA8D-487E-BC95-B6C0092BC41B}"/>
              </a:ext>
            </a:extLst>
          </p:cNvPr>
          <p:cNvSpPr txBox="1"/>
          <p:nvPr/>
        </p:nvSpPr>
        <p:spPr>
          <a:xfrm>
            <a:off x="6459538" y="1072480"/>
            <a:ext cx="4598986" cy="5435352"/>
          </a:xfrm>
          <a:prstGeom prst="rect">
            <a:avLst/>
          </a:prstGeom>
        </p:spPr>
        <p:txBody>
          <a:bodyPr vert="horz" lIns="91440" tIns="45720" rIns="91440" bIns="45720" rtlCol="0">
            <a:normAutofit/>
          </a:bodyPr>
          <a:lstStyle/>
          <a:p>
            <a:pPr marL="285750" indent="-228600" defTabSz="914400">
              <a:lnSpc>
                <a:spcPct val="11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 2005, Dave </a:t>
            </a:r>
            <a:r>
              <a:rPr lang="en-US" dirty="0" err="1">
                <a:solidFill>
                  <a:schemeClr val="bg1"/>
                </a:solidFill>
                <a:latin typeface="Times New Roman" panose="02020603050405020304" pitchFamily="18" charset="0"/>
                <a:cs typeface="Times New Roman" panose="02020603050405020304" pitchFamily="18" charset="0"/>
              </a:rPr>
              <a:t>Gerding</a:t>
            </a:r>
            <a:r>
              <a:rPr lang="en-US" dirty="0">
                <a:solidFill>
                  <a:schemeClr val="bg1"/>
                </a:solidFill>
                <a:latin typeface="Times New Roman" panose="02020603050405020304" pitchFamily="18" charset="0"/>
                <a:cs typeface="Times New Roman" panose="02020603050405020304" pitchFamily="18" charset="0"/>
              </a:rPr>
              <a:t> first time use the term WiTricity which is being used today. </a:t>
            </a:r>
          </a:p>
          <a:p>
            <a:pPr marL="285750" indent="-228600" defTabSz="914400">
              <a:lnSpc>
                <a:spcPct val="11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 group of six MIT students managed to turn on a 60-watt bulb in 2007 which was led by Mr. Marin </a:t>
            </a:r>
            <a:r>
              <a:rPr lang="en-US" dirty="0" err="1">
                <a:solidFill>
                  <a:schemeClr val="bg1"/>
                </a:solidFill>
                <a:latin typeface="Times New Roman" panose="02020603050405020304" pitchFamily="18" charset="0"/>
                <a:cs typeface="Times New Roman" panose="02020603050405020304" pitchFamily="18" charset="0"/>
              </a:rPr>
              <a:t>Soljacic</a:t>
            </a:r>
            <a:r>
              <a:rPr lang="en-US" dirty="0">
                <a:solidFill>
                  <a:schemeClr val="bg1"/>
                </a:solidFill>
                <a:latin typeface="Times New Roman" panose="02020603050405020304" pitchFamily="18" charset="0"/>
                <a:cs typeface="Times New Roman" panose="02020603050405020304" pitchFamily="18" charset="0"/>
              </a:rPr>
              <a:t>.</a:t>
            </a:r>
          </a:p>
          <a:p>
            <a:pPr marL="285750" indent="-228600" defTabSz="914400">
              <a:lnSpc>
                <a:spcPct val="11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story started late one night the few years ago. It was probably sixth time of that month. Mr. Marin was awakened by his cell phone beeping low battery warning signal.</a:t>
            </a:r>
          </a:p>
          <a:p>
            <a:pPr marL="285750" indent="-228600" defTabSz="914400">
              <a:lnSpc>
                <a:spcPct val="11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 At that time, he thought about the transmission of electricity without wires. This is a most important cause for WiTricity.</a:t>
            </a:r>
          </a:p>
        </p:txBody>
      </p:sp>
    </p:spTree>
    <p:extLst>
      <p:ext uri="{BB962C8B-B14F-4D97-AF65-F5344CB8AC3E}">
        <p14:creationId xmlns:p14="http://schemas.microsoft.com/office/powerpoint/2010/main" val="552943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4"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5"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116" name="Group 53">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7" name="Rectangle 54">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C052AC9C-06CE-4865-8C16-6E320030E2AD}"/>
              </a:ext>
            </a:extLst>
          </p:cNvPr>
          <p:cNvSpPr>
            <a:spLocks noGrp="1"/>
          </p:cNvSpPr>
          <p:nvPr>
            <p:ph type="title"/>
          </p:nvPr>
        </p:nvSpPr>
        <p:spPr>
          <a:xfrm>
            <a:off x="6448425" y="618518"/>
            <a:ext cx="4598985" cy="1478570"/>
          </a:xfrm>
        </p:spPr>
        <p:txBody>
          <a:bodyPr vert="horz" lIns="91440" tIns="45720" rIns="91440" bIns="45720" rtlCol="0" anchor="ctr">
            <a:normAutofit/>
          </a:bodyPr>
          <a:lstStyle/>
          <a:p>
            <a:r>
              <a:rPr lang="en-US" dirty="0">
                <a:solidFill>
                  <a:schemeClr val="bg1"/>
                </a:solidFill>
                <a:latin typeface="Times New Roman" panose="02020603050405020304" pitchFamily="18" charset="0"/>
                <a:cs typeface="Times New Roman" panose="02020603050405020304" pitchFamily="18" charset="0"/>
              </a:rPr>
              <a:t>Need of WiTricity</a:t>
            </a:r>
          </a:p>
        </p:txBody>
      </p:sp>
      <p:pic>
        <p:nvPicPr>
          <p:cNvPr id="118" name="Picture 6" descr="Multi-colour batteries">
            <a:extLst>
              <a:ext uri="{FF2B5EF4-FFF2-40B4-BE49-F238E27FC236}">
                <a16:creationId xmlns:a16="http://schemas.microsoft.com/office/drawing/2014/main" id="{CD012589-FC7B-ECD3-F83E-05515CA7AF37}"/>
              </a:ext>
            </a:extLst>
          </p:cNvPr>
          <p:cNvPicPr>
            <a:picLocks noChangeAspect="1"/>
          </p:cNvPicPr>
          <p:nvPr/>
        </p:nvPicPr>
        <p:blipFill rotWithShape="1">
          <a:blip r:embed="rId4"/>
          <a:srcRect l="27389" r="13223" b="-1"/>
          <a:stretch/>
        </p:blipFill>
        <p:spPr>
          <a:xfrm>
            <a:off x="-5597" y="10"/>
            <a:ext cx="6101597" cy="6857990"/>
          </a:xfrm>
          <a:prstGeom prst="rect">
            <a:avLst/>
          </a:prstGeom>
        </p:spPr>
      </p:pic>
      <p:grpSp>
        <p:nvGrpSpPr>
          <p:cNvPr id="119" name="Group 57">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9" name="Rectangle 58">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0"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Rectangle 61">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3"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Rectangle 86">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8"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Rectangle 98">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0"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5" name="TextBox 4">
            <a:extLst>
              <a:ext uri="{FF2B5EF4-FFF2-40B4-BE49-F238E27FC236}">
                <a16:creationId xmlns:a16="http://schemas.microsoft.com/office/drawing/2014/main" id="{B13B14E5-AD43-4898-A83E-E8D734F51754}"/>
              </a:ext>
            </a:extLst>
          </p:cNvPr>
          <p:cNvSpPr txBox="1"/>
          <p:nvPr/>
        </p:nvSpPr>
        <p:spPr>
          <a:xfrm>
            <a:off x="6448425" y="2249487"/>
            <a:ext cx="4598986"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Now-a-days there is a rapid increase of electronic goods like cell phones ,laptops ,I-pods etc., which rely on the chemical storage of energy by the battery which need to be recharged frequently As these are becoming daily needs to the present generation wireless energy transfer i.e., WiTricity would be useful for many applications as these things need mid range energy.</a:t>
            </a:r>
          </a:p>
        </p:txBody>
      </p:sp>
    </p:spTree>
    <p:extLst>
      <p:ext uri="{BB962C8B-B14F-4D97-AF65-F5344CB8AC3E}">
        <p14:creationId xmlns:p14="http://schemas.microsoft.com/office/powerpoint/2010/main" val="234027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4" name="Group 13">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53" name="Group 52">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4" name="Rectangle 53">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A50B90D9-C8A1-4AA8-A425-4D9FA5BF0C03}"/>
              </a:ext>
            </a:extLst>
          </p:cNvPr>
          <p:cNvSpPr>
            <a:spLocks noGrp="1"/>
          </p:cNvSpPr>
          <p:nvPr>
            <p:ph type="title"/>
          </p:nvPr>
        </p:nvSpPr>
        <p:spPr>
          <a:xfrm>
            <a:off x="6684169" y="636588"/>
            <a:ext cx="3044825" cy="477967"/>
          </a:xfrm>
        </p:spPr>
        <p:txBody>
          <a:bodyPr vert="horz" lIns="91440" tIns="45720" rIns="91440" bIns="45720" rtlCol="0" anchor="ct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Limitation</a:t>
            </a:r>
            <a:br>
              <a:rPr lang="en-US" dirty="0"/>
            </a:br>
            <a:endParaRPr lang="en-US" dirty="0"/>
          </a:p>
        </p:txBody>
      </p:sp>
      <p:pic>
        <p:nvPicPr>
          <p:cNvPr id="6" name="Picture 5" descr="Colourful wires">
            <a:extLst>
              <a:ext uri="{FF2B5EF4-FFF2-40B4-BE49-F238E27FC236}">
                <a16:creationId xmlns:a16="http://schemas.microsoft.com/office/drawing/2014/main" id="{1C95DC6E-03D3-CFA9-3E6C-063D666E54B4}"/>
              </a:ext>
            </a:extLst>
          </p:cNvPr>
          <p:cNvPicPr>
            <a:picLocks noChangeAspect="1"/>
          </p:cNvPicPr>
          <p:nvPr/>
        </p:nvPicPr>
        <p:blipFill rotWithShape="1">
          <a:blip r:embed="rId4"/>
          <a:srcRect l="22887" r="26178" b="1"/>
          <a:stretch/>
        </p:blipFill>
        <p:spPr>
          <a:xfrm>
            <a:off x="-5597" y="10"/>
            <a:ext cx="6101597" cy="6857990"/>
          </a:xfrm>
          <a:prstGeom prst="rect">
            <a:avLst/>
          </a:prstGeom>
        </p:spPr>
      </p:pic>
      <p:grpSp>
        <p:nvGrpSpPr>
          <p:cNvPr id="57" name="Group 56">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8" name="Rectangle 57">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9"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Rectangle 60">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2"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Rectangle 85">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7"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Rectangle 97">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9"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4" name="TextBox 3">
            <a:extLst>
              <a:ext uri="{FF2B5EF4-FFF2-40B4-BE49-F238E27FC236}">
                <a16:creationId xmlns:a16="http://schemas.microsoft.com/office/drawing/2014/main" id="{54DC7895-71E1-4C2B-81CD-B14ACC63DEDC}"/>
              </a:ext>
            </a:extLst>
          </p:cNvPr>
          <p:cNvSpPr txBox="1"/>
          <p:nvPr/>
        </p:nvSpPr>
        <p:spPr>
          <a:xfrm>
            <a:off x="6315074" y="1199753"/>
            <a:ext cx="5183979" cy="5899944"/>
          </a:xfrm>
          <a:prstGeom prst="rect">
            <a:avLst/>
          </a:prstGeom>
        </p:spPr>
        <p:txBody>
          <a:bodyPr vert="horz" lIns="91440" tIns="45720" rIns="91440" bIns="45720" rtlCol="0">
            <a:normAutofit fontScale="25000" lnSpcReduction="20000"/>
          </a:bodyPr>
          <a:lstStyle/>
          <a:p>
            <a:pPr marL="514350" indent="-285750" defTabSz="914400">
              <a:lnSpc>
                <a:spcPct val="120000"/>
              </a:lnSpc>
              <a:spcAft>
                <a:spcPts val="600"/>
              </a:spcAft>
              <a:buSzPct val="125000"/>
              <a:buFont typeface="Wingdings" panose="05000000000000000000" pitchFamily="2" charset="2"/>
              <a:buChar char="Ø"/>
            </a:pPr>
            <a:r>
              <a:rPr lang="en-US" sz="8000" dirty="0">
                <a:solidFill>
                  <a:schemeClr val="bg1"/>
                </a:solidFill>
                <a:latin typeface="Times New Roman" panose="02020603050405020304" pitchFamily="18" charset="0"/>
                <a:cs typeface="Times New Roman" panose="02020603050405020304" pitchFamily="18" charset="0"/>
              </a:rPr>
              <a:t>A Tesla Coil produces high voltage electric arcs. These arcs cause permanent damage to electrical devices on contact</a:t>
            </a:r>
          </a:p>
          <a:p>
            <a:pPr marL="514350" indent="-285750" defTabSz="914400">
              <a:lnSpc>
                <a:spcPct val="120000"/>
              </a:lnSpc>
              <a:spcAft>
                <a:spcPts val="600"/>
              </a:spcAft>
              <a:buSzPct val="125000"/>
              <a:buFont typeface="Wingdings" panose="05000000000000000000" pitchFamily="2" charset="2"/>
              <a:buChar char="Ø"/>
            </a:pPr>
            <a:r>
              <a:rPr lang="en-US" sz="8000" dirty="0">
                <a:solidFill>
                  <a:schemeClr val="bg1"/>
                </a:solidFill>
                <a:latin typeface="Times New Roman" panose="02020603050405020304" pitchFamily="18" charset="0"/>
                <a:cs typeface="Times New Roman" panose="02020603050405020304" pitchFamily="18" charset="0"/>
              </a:rPr>
              <a:t>It is not capable of working in Direct Current, It works only in Alternating Current.</a:t>
            </a:r>
          </a:p>
          <a:p>
            <a:pPr marL="514350" indent="-285750" defTabSz="914400">
              <a:lnSpc>
                <a:spcPct val="120000"/>
              </a:lnSpc>
              <a:spcAft>
                <a:spcPts val="600"/>
              </a:spcAft>
              <a:buSzPct val="125000"/>
              <a:buFont typeface="Wingdings" panose="05000000000000000000" pitchFamily="2" charset="2"/>
              <a:buChar char="Ø"/>
            </a:pPr>
            <a:r>
              <a:rPr lang="en-GB" sz="8000" dirty="0">
                <a:solidFill>
                  <a:schemeClr val="bg1"/>
                </a:solidFill>
                <a:latin typeface="Times New Roman" panose="02020603050405020304" pitchFamily="18" charset="0"/>
                <a:cs typeface="Times New Roman" panose="02020603050405020304" pitchFamily="18" charset="0"/>
              </a:rPr>
              <a:t>The resonance condition should be satisfied and if any error exists, there is no possibility of power transfer.</a:t>
            </a:r>
          </a:p>
          <a:p>
            <a:pPr marL="514350" indent="-285750" defTabSz="914400">
              <a:lnSpc>
                <a:spcPct val="120000"/>
              </a:lnSpc>
              <a:spcAft>
                <a:spcPts val="600"/>
              </a:spcAft>
              <a:buSzPct val="125000"/>
              <a:buFont typeface="Wingdings" panose="05000000000000000000" pitchFamily="2" charset="2"/>
              <a:buChar char="Ø"/>
            </a:pPr>
            <a:r>
              <a:rPr lang="en-GB" sz="8000" dirty="0">
                <a:solidFill>
                  <a:schemeClr val="bg1"/>
                </a:solidFill>
                <a:latin typeface="Times New Roman" panose="02020603050405020304" pitchFamily="18" charset="0"/>
                <a:cs typeface="Times New Roman" panose="02020603050405020304" pitchFamily="18" charset="0"/>
              </a:rPr>
              <a:t>If there occurs, a very strong ferromagnetic material presence, then there may be a possibility of low power transfer due to radiation</a:t>
            </a:r>
            <a:r>
              <a:rPr lang="en-GB" sz="9600" dirty="0">
                <a:solidFill>
                  <a:schemeClr val="bg1"/>
                </a:solidFill>
                <a:latin typeface="Times New Roman" panose="02020603050405020304" pitchFamily="18" charset="0"/>
                <a:cs typeface="Times New Roman" panose="02020603050405020304" pitchFamily="18" charset="0"/>
              </a:rPr>
              <a:t>.</a:t>
            </a:r>
            <a:endParaRPr lang="en-US" sz="9600" dirty="0">
              <a:solidFill>
                <a:schemeClr val="bg1"/>
              </a:solidFill>
              <a:latin typeface="Times New Roman" panose="02020603050405020304" pitchFamily="18" charset="0"/>
              <a:cs typeface="Times New Roman" panose="02020603050405020304" pitchFamily="18" charset="0"/>
            </a:endParaRPr>
          </a:p>
          <a:p>
            <a:pPr marL="514350" indent="-285750" defTabSz="914400">
              <a:lnSpc>
                <a:spcPct val="120000"/>
              </a:lnSpc>
              <a:spcAft>
                <a:spcPts val="600"/>
              </a:spcAft>
              <a:buSzPct val="125000"/>
              <a:buFont typeface="Wingdings" panose="05000000000000000000" pitchFamily="2" charset="2"/>
              <a:buChar char="Ø"/>
            </a:pPr>
            <a:endParaRPr lang="en-US" dirty="0"/>
          </a:p>
        </p:txBody>
      </p:sp>
      <p:sp>
        <p:nvSpPr>
          <p:cNvPr id="3" name="TextBox 2">
            <a:extLst>
              <a:ext uri="{FF2B5EF4-FFF2-40B4-BE49-F238E27FC236}">
                <a16:creationId xmlns:a16="http://schemas.microsoft.com/office/drawing/2014/main" id="{8598F80F-AAB5-4E3B-A239-FD60B7502F2F}"/>
              </a:ext>
            </a:extLst>
          </p:cNvPr>
          <p:cNvSpPr txBox="1"/>
          <p:nvPr/>
        </p:nvSpPr>
        <p:spPr>
          <a:xfrm>
            <a:off x="5629013" y="2973897"/>
            <a:ext cx="914400" cy="914400"/>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3508091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 name="Group 12">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52" name="Group 51">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3" name="Rectangle 52">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290CE661-42E9-4B4B-982A-5476D8A67C19}"/>
              </a:ext>
            </a:extLst>
          </p:cNvPr>
          <p:cNvSpPr>
            <a:spLocks noGrp="1"/>
          </p:cNvSpPr>
          <p:nvPr>
            <p:ph type="title"/>
          </p:nvPr>
        </p:nvSpPr>
        <p:spPr>
          <a:xfrm>
            <a:off x="5329243" y="512763"/>
            <a:ext cx="4598985" cy="749304"/>
          </a:xfrm>
        </p:spPr>
        <p:txBody>
          <a:bodyPr vert="horz" lIns="91440" tIns="45720" rIns="91440" bIns="45720" rtlCol="0" anchor="ctr">
            <a:normAutofit fontScale="90000"/>
          </a:bodyPr>
          <a:lstStyle/>
          <a:p>
            <a:r>
              <a:rPr lang="en-US" sz="3300" dirty="0">
                <a:solidFill>
                  <a:schemeClr val="bg1"/>
                </a:solidFill>
                <a:latin typeface="Times New Roman" panose="02020603050405020304" pitchFamily="18" charset="0"/>
                <a:cs typeface="Times New Roman" panose="02020603050405020304" pitchFamily="18" charset="0"/>
              </a:rPr>
              <a:t>Working principle of WiTricity</a:t>
            </a:r>
            <a:br>
              <a:rPr lang="en-US" sz="3300" dirty="0"/>
            </a:br>
            <a:endParaRPr lang="en-US" sz="3300" dirty="0"/>
          </a:p>
        </p:txBody>
      </p:sp>
      <p:grpSp>
        <p:nvGrpSpPr>
          <p:cNvPr id="56" name="Group 55">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7" name="Rectangle 56">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Rectangle 59">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1"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Rectangle 84">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6"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Rectangle 96">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8"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TextBox 2">
            <a:extLst>
              <a:ext uri="{FF2B5EF4-FFF2-40B4-BE49-F238E27FC236}">
                <a16:creationId xmlns:a16="http://schemas.microsoft.com/office/drawing/2014/main" id="{9ECBE574-31C9-4B63-AA66-FFC0BE30C659}"/>
              </a:ext>
            </a:extLst>
          </p:cNvPr>
          <p:cNvSpPr txBox="1"/>
          <p:nvPr/>
        </p:nvSpPr>
        <p:spPr>
          <a:xfrm>
            <a:off x="5153779" y="1262067"/>
            <a:ext cx="6177796" cy="5083170"/>
          </a:xfrm>
          <a:prstGeom prst="rect">
            <a:avLst/>
          </a:prstGeom>
        </p:spPr>
        <p:txBody>
          <a:bodyPr vert="horz" lIns="91440" tIns="45720" rIns="91440" bIns="45720" rtlCol="0">
            <a:normAutofit fontScale="92500" lnSpcReduction="10000"/>
          </a:bodyPr>
          <a:lstStyle/>
          <a:p>
            <a:pPr marL="285750" indent="-228600" defTabSz="914400">
              <a:lnSpc>
                <a:spcPct val="110000"/>
              </a:lnSpc>
              <a:spcAft>
                <a:spcPts val="600"/>
              </a:spcAft>
              <a:buSzPct val="125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 WiTricity works on the principle of mutual induction between the two copper coils.</a:t>
            </a:r>
          </a:p>
          <a:p>
            <a:pPr marL="285750" indent="-228600" defTabSz="914400">
              <a:lnSpc>
                <a:spcPct val="110000"/>
              </a:lnSpc>
              <a:spcAft>
                <a:spcPts val="600"/>
              </a:spcAft>
              <a:buSzPct val="125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 There are two copper coils arranged one at the sender side and other at the receiver end .The first coil is attached to the power source while these second coil to the light bulb or any load.</a:t>
            </a:r>
          </a:p>
          <a:p>
            <a:pPr marL="285750" indent="-228600" defTabSz="914400">
              <a:lnSpc>
                <a:spcPct val="110000"/>
              </a:lnSpc>
              <a:spcAft>
                <a:spcPts val="600"/>
              </a:spcAft>
              <a:buSzPct val="125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 When the power is switched on the first coil converts the electricity into magnetic field, which is oscillating at a particular frequency i.e., AC source.</a:t>
            </a:r>
          </a:p>
          <a:p>
            <a:pPr marL="285750" indent="-228600" defTabSz="914400">
              <a:lnSpc>
                <a:spcPct val="110000"/>
              </a:lnSpc>
              <a:spcAft>
                <a:spcPts val="600"/>
              </a:spcAft>
              <a:buSzPct val="1250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 The second coil at the receiver end converts the magnetic field into electricity .The surrounding environment is unaffected.</a:t>
            </a:r>
          </a:p>
        </p:txBody>
      </p:sp>
      <p:pic>
        <p:nvPicPr>
          <p:cNvPr id="6" name="Picture 5" descr="Diagram&#10;&#10;Description automatically generated">
            <a:extLst>
              <a:ext uri="{FF2B5EF4-FFF2-40B4-BE49-F238E27FC236}">
                <a16:creationId xmlns:a16="http://schemas.microsoft.com/office/drawing/2014/main" id="{2C60214B-3296-461B-A86B-B39305E1E2E1}"/>
              </a:ext>
            </a:extLst>
          </p:cNvPr>
          <p:cNvPicPr>
            <a:picLocks noChangeAspect="1"/>
          </p:cNvPicPr>
          <p:nvPr/>
        </p:nvPicPr>
        <p:blipFill>
          <a:blip r:embed="rId4"/>
          <a:stretch>
            <a:fillRect/>
          </a:stretch>
        </p:blipFill>
        <p:spPr>
          <a:xfrm>
            <a:off x="293984" y="1096171"/>
            <a:ext cx="4635531" cy="4810124"/>
          </a:xfrm>
          <a:prstGeom prst="rect">
            <a:avLst/>
          </a:prstGeom>
        </p:spPr>
      </p:pic>
    </p:spTree>
    <p:extLst>
      <p:ext uri="{BB962C8B-B14F-4D97-AF65-F5344CB8AC3E}">
        <p14:creationId xmlns:p14="http://schemas.microsoft.com/office/powerpoint/2010/main" val="317103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3" name="Group 10">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 name="Group 12">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114" name="Group 51">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5" name="Rectangle 52">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6FC7A1E8-D3DC-43D0-9BCF-CFC5CECF8D8B}"/>
              </a:ext>
            </a:extLst>
          </p:cNvPr>
          <p:cNvSpPr>
            <a:spLocks noGrp="1"/>
          </p:cNvSpPr>
          <p:nvPr>
            <p:ph type="title"/>
          </p:nvPr>
        </p:nvSpPr>
        <p:spPr>
          <a:xfrm>
            <a:off x="7962519" y="618518"/>
            <a:ext cx="3084891" cy="1478570"/>
          </a:xfrm>
        </p:spPr>
        <p:txBody>
          <a:bodyPr vert="horz" lIns="91440" tIns="45720" rIns="91440" bIns="45720" rtlCol="0" anchor="ctr">
            <a:normAutofit/>
          </a:bodyPr>
          <a:lstStyle/>
          <a:p>
            <a:r>
              <a:rPr lang="en-US" sz="3200" dirty="0"/>
              <a:t>Types of WiTricity</a:t>
            </a:r>
          </a:p>
        </p:txBody>
      </p:sp>
      <p:pic>
        <p:nvPicPr>
          <p:cNvPr id="116" name="Picture 4">
            <a:extLst>
              <a:ext uri="{FF2B5EF4-FFF2-40B4-BE49-F238E27FC236}">
                <a16:creationId xmlns:a16="http://schemas.microsoft.com/office/drawing/2014/main" id="{2A94982F-D9B3-6630-0007-6C1AF77C99F1}"/>
              </a:ext>
            </a:extLst>
          </p:cNvPr>
          <p:cNvPicPr>
            <a:picLocks noChangeAspect="1"/>
          </p:cNvPicPr>
          <p:nvPr/>
        </p:nvPicPr>
        <p:blipFill rotWithShape="1">
          <a:blip r:embed="rId4"/>
          <a:srcRect l="7271" r="19987" b="-1"/>
          <a:stretch/>
        </p:blipFill>
        <p:spPr>
          <a:xfrm>
            <a:off x="-5597" y="10"/>
            <a:ext cx="7558541" cy="6857990"/>
          </a:xfrm>
          <a:prstGeom prst="rect">
            <a:avLst/>
          </a:prstGeom>
        </p:spPr>
      </p:pic>
      <p:grpSp>
        <p:nvGrpSpPr>
          <p:cNvPr id="117" name="Group 55">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7" name="Rectangle 56">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Rectangle 59">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1"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Rectangle 84">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6"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Rectangle 96">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8"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TextBox 2">
            <a:extLst>
              <a:ext uri="{FF2B5EF4-FFF2-40B4-BE49-F238E27FC236}">
                <a16:creationId xmlns:a16="http://schemas.microsoft.com/office/drawing/2014/main" id="{977B7F6A-3264-4596-913F-DA9331C3549C}"/>
              </a:ext>
            </a:extLst>
          </p:cNvPr>
          <p:cNvSpPr txBox="1"/>
          <p:nvPr/>
        </p:nvSpPr>
        <p:spPr>
          <a:xfrm>
            <a:off x="7962519" y="2249487"/>
            <a:ext cx="3084892"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dirty="0"/>
              <a:t>There are three types of WiTricity</a:t>
            </a:r>
          </a:p>
          <a:p>
            <a:pPr marL="285750" indent="-228600" defTabSz="914400">
              <a:lnSpc>
                <a:spcPct val="120000"/>
              </a:lnSpc>
              <a:spcAft>
                <a:spcPts val="600"/>
              </a:spcAft>
              <a:buSzPct val="125000"/>
              <a:buFont typeface="Arial" panose="020B0604020202020204" pitchFamily="34" charset="0"/>
              <a:buChar char="•"/>
            </a:pPr>
            <a:endParaRPr lang="en-US" dirty="0"/>
          </a:p>
          <a:p>
            <a:pPr marL="285750" indent="-228600" defTabSz="914400">
              <a:lnSpc>
                <a:spcPct val="120000"/>
              </a:lnSpc>
              <a:spcAft>
                <a:spcPts val="600"/>
              </a:spcAft>
              <a:buSzPct val="125000"/>
              <a:buFont typeface="Arial" panose="020B0604020202020204" pitchFamily="34" charset="0"/>
              <a:buChar char="•"/>
            </a:pPr>
            <a:r>
              <a:rPr lang="en-US" dirty="0"/>
              <a:t>Short range  Inductive Coupling</a:t>
            </a:r>
          </a:p>
          <a:p>
            <a:pPr marL="285750" indent="-228600" defTabSz="914400">
              <a:lnSpc>
                <a:spcPct val="120000"/>
              </a:lnSpc>
              <a:spcAft>
                <a:spcPts val="600"/>
              </a:spcAft>
              <a:buSzPct val="125000"/>
              <a:buFont typeface="Arial" panose="020B0604020202020204" pitchFamily="34" charset="0"/>
              <a:buChar char="•"/>
            </a:pPr>
            <a:r>
              <a:rPr lang="en-US" dirty="0"/>
              <a:t>Medium range Magnetic  Resonant Coupling</a:t>
            </a:r>
          </a:p>
          <a:p>
            <a:pPr marL="285750" indent="-228600" defTabSz="914400">
              <a:lnSpc>
                <a:spcPct val="120000"/>
              </a:lnSpc>
              <a:spcAft>
                <a:spcPts val="600"/>
              </a:spcAft>
              <a:buSzPct val="125000"/>
              <a:buFont typeface="Arial" panose="020B0604020202020204" pitchFamily="34" charset="0"/>
              <a:buChar char="•"/>
            </a:pPr>
            <a:r>
              <a:rPr lang="en-US" dirty="0"/>
              <a:t>Long range  Electromagnetic Radiation</a:t>
            </a:r>
          </a:p>
          <a:p>
            <a:pPr marL="285750" indent="-228600" defTabSz="914400">
              <a:lnSpc>
                <a:spcPct val="120000"/>
              </a:lnSpc>
              <a:spcAft>
                <a:spcPts val="600"/>
              </a:spcAft>
              <a:buSzPct val="125000"/>
              <a:buFont typeface="Arial" panose="020B0604020202020204" pitchFamily="34" charset="0"/>
              <a:buChar char="•"/>
            </a:pPr>
            <a:endParaRPr lang="en-US" dirty="0"/>
          </a:p>
          <a:p>
            <a:pPr marL="285750" indent="-228600" defTabSz="914400">
              <a:lnSpc>
                <a:spcPct val="120000"/>
              </a:lnSpc>
              <a:spcAft>
                <a:spcPts val="600"/>
              </a:spcAft>
              <a:buSzPct val="125000"/>
              <a:buFont typeface="Arial" panose="020B0604020202020204" pitchFamily="34" charset="0"/>
              <a:buChar char="•"/>
            </a:pPr>
            <a:endParaRPr lang="en-US" dirty="0"/>
          </a:p>
          <a:p>
            <a:pPr marL="285750" indent="-228600" defTabSz="914400">
              <a:lnSpc>
                <a:spcPct val="120000"/>
              </a:lnSpc>
              <a:spcAft>
                <a:spcPts val="600"/>
              </a:spcAft>
              <a:buSzPct val="125000"/>
              <a:buFont typeface="Arial" panose="020B0604020202020204" pitchFamily="34" charset="0"/>
              <a:buChar char="•"/>
            </a:pPr>
            <a:endParaRPr lang="en-US" dirty="0"/>
          </a:p>
          <a:p>
            <a:pPr marL="285750" indent="-228600" defTabSz="914400">
              <a:lnSpc>
                <a:spcPct val="120000"/>
              </a:lnSpc>
              <a:spcAft>
                <a:spcPts val="600"/>
              </a:spcAft>
              <a:buSzPct val="125000"/>
              <a:buFont typeface="Arial" panose="020B0604020202020204" pitchFamily="34" charset="0"/>
              <a:buChar char="•"/>
            </a:pPr>
            <a:endParaRPr lang="en-US" dirty="0"/>
          </a:p>
          <a:p>
            <a:pPr marL="285750" indent="-228600" defTabSz="914400">
              <a:lnSpc>
                <a:spcPct val="120000"/>
              </a:lnSpc>
              <a:spcAft>
                <a:spcPts val="600"/>
              </a:spcAft>
              <a:buSzPct val="125000"/>
              <a:buFont typeface="Arial" panose="020B0604020202020204" pitchFamily="34" charset="0"/>
              <a:buChar char="•"/>
            </a:pPr>
            <a:endParaRPr lang="en-US" dirty="0"/>
          </a:p>
          <a:p>
            <a:pPr marL="285750" indent="-228600" defTabSz="914400">
              <a:lnSpc>
                <a:spcPct val="120000"/>
              </a:lnSpc>
              <a:spcAft>
                <a:spcPts val="600"/>
              </a:spcAft>
              <a:buSzPct val="125000"/>
              <a:buFont typeface="Arial" panose="020B0604020202020204" pitchFamily="34" charset="0"/>
              <a:buChar char="•"/>
            </a:pPr>
            <a:endParaRPr lang="en-US" dirty="0"/>
          </a:p>
        </p:txBody>
      </p:sp>
      <p:pic>
        <p:nvPicPr>
          <p:cNvPr id="5" name="Picture 4" descr="Table&#10;&#10;Description automatically generated">
            <a:extLst>
              <a:ext uri="{FF2B5EF4-FFF2-40B4-BE49-F238E27FC236}">
                <a16:creationId xmlns:a16="http://schemas.microsoft.com/office/drawing/2014/main" id="{169892AA-FB96-41E4-91BF-DF644E51DC44}"/>
              </a:ext>
            </a:extLst>
          </p:cNvPr>
          <p:cNvPicPr>
            <a:picLocks noChangeAspect="1"/>
          </p:cNvPicPr>
          <p:nvPr/>
        </p:nvPicPr>
        <p:blipFill>
          <a:blip r:embed="rId5"/>
          <a:stretch>
            <a:fillRect/>
          </a:stretch>
        </p:blipFill>
        <p:spPr>
          <a:xfrm>
            <a:off x="466726" y="1992119"/>
            <a:ext cx="6849431" cy="2781688"/>
          </a:xfrm>
          <a:prstGeom prst="rect">
            <a:avLst/>
          </a:prstGeom>
        </p:spPr>
      </p:pic>
    </p:spTree>
    <p:extLst>
      <p:ext uri="{BB962C8B-B14F-4D97-AF65-F5344CB8AC3E}">
        <p14:creationId xmlns:p14="http://schemas.microsoft.com/office/powerpoint/2010/main" val="2510824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4"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5" name="Group 1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3" name="Group 1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2B30E62F-4CA9-4EE3-9FFD-B70F04B0379E}"/>
              </a:ext>
            </a:extLst>
          </p:cNvPr>
          <p:cNvSpPr>
            <a:spLocks noGrp="1"/>
          </p:cNvSpPr>
          <p:nvPr>
            <p:ph type="title"/>
          </p:nvPr>
        </p:nvSpPr>
        <p:spPr>
          <a:xfrm>
            <a:off x="1087438" y="527050"/>
            <a:ext cx="6669408" cy="722920"/>
          </a:xfrm>
        </p:spPr>
        <p:txBody>
          <a:bodyPr vert="horz" lIns="91440" tIns="45720" rIns="91440" bIns="45720" rtlCol="0" anchor="ctr">
            <a:normAutofit/>
          </a:bodyPr>
          <a:lstStyle/>
          <a:p>
            <a:r>
              <a:rPr lang="en-US" dirty="0">
                <a:solidFill>
                  <a:schemeClr val="bg1"/>
                </a:solidFill>
                <a:latin typeface="Times New Roman" panose="02020603050405020304" pitchFamily="18" charset="0"/>
                <a:cs typeface="Times New Roman" panose="02020603050405020304" pitchFamily="18" charset="0"/>
              </a:rPr>
              <a:t>Inductive coupling</a:t>
            </a:r>
          </a:p>
        </p:txBody>
      </p:sp>
      <p:pic>
        <p:nvPicPr>
          <p:cNvPr id="4" name="Picture 3">
            <a:extLst>
              <a:ext uri="{FF2B5EF4-FFF2-40B4-BE49-F238E27FC236}">
                <a16:creationId xmlns:a16="http://schemas.microsoft.com/office/drawing/2014/main" id="{78C56580-AC49-4D03-9BA0-7C8AA8B80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141411" y="2088859"/>
            <a:ext cx="3693142" cy="32549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TextBox 2">
            <a:extLst>
              <a:ext uri="{FF2B5EF4-FFF2-40B4-BE49-F238E27FC236}">
                <a16:creationId xmlns:a16="http://schemas.microsoft.com/office/drawing/2014/main" id="{BBBC6C5F-F5DB-44FE-8226-B1C82B660EFD}"/>
              </a:ext>
            </a:extLst>
          </p:cNvPr>
          <p:cNvSpPr txBox="1"/>
          <p:nvPr/>
        </p:nvSpPr>
        <p:spPr>
          <a:xfrm>
            <a:off x="5034579" y="1816102"/>
            <a:ext cx="6012832" cy="4333028"/>
          </a:xfrm>
          <a:prstGeom prst="rect">
            <a:avLst/>
          </a:prstGeom>
        </p:spPr>
        <p:txBody>
          <a:bodyPr vert="horz" lIns="91440" tIns="45720" rIns="91440" bIns="45720" rtlCol="0">
            <a:normAutofit/>
          </a:bodyPr>
          <a:lstStyle/>
          <a:p>
            <a:pPr marL="457200" indent="-228600" defTabSz="914400">
              <a:lnSpc>
                <a:spcPct val="120000"/>
              </a:lnSpc>
              <a:spcAft>
                <a:spcPts val="600"/>
              </a:spcAft>
              <a:buSzPct val="1250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Inductive coupling works on the principles of electromagnetism.</a:t>
            </a:r>
          </a:p>
          <a:p>
            <a:pPr marL="457200" indent="-228600" defTabSz="914400">
              <a:lnSpc>
                <a:spcPct val="120000"/>
              </a:lnSpc>
              <a:spcAft>
                <a:spcPts val="600"/>
              </a:spcAft>
              <a:buSzPct val="1250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When a current (electricity) passes through a wire, it generates a magnetic field perpendicular to the wire.</a:t>
            </a:r>
          </a:p>
          <a:p>
            <a:pPr marL="457200" indent="-228600" defTabSz="914400">
              <a:lnSpc>
                <a:spcPct val="120000"/>
              </a:lnSpc>
              <a:spcAft>
                <a:spcPts val="600"/>
              </a:spcAft>
              <a:buSzPct val="1250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When a wire close to a magnetic field, it generates a current in that wire.</a:t>
            </a:r>
          </a:p>
          <a:p>
            <a:pPr marL="457200" indent="-228600" defTabSz="914400">
              <a:lnSpc>
                <a:spcPct val="120000"/>
              </a:lnSpc>
              <a:spcAft>
                <a:spcPts val="600"/>
              </a:spcAft>
              <a:buSzPct val="1250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Magnetic fields decay quickly, making inductive coupling effective only at very short ranges.</a:t>
            </a:r>
          </a:p>
        </p:txBody>
      </p:sp>
    </p:spTree>
    <p:extLst>
      <p:ext uri="{BB962C8B-B14F-4D97-AF65-F5344CB8AC3E}">
        <p14:creationId xmlns:p14="http://schemas.microsoft.com/office/powerpoint/2010/main" val="27359730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7688baa-2608-4b01-a94a-4f5f049eacc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663C636D252D54E957016D94B687A6C" ma:contentTypeVersion="4" ma:contentTypeDescription="Create a new document." ma:contentTypeScope="" ma:versionID="c7d1e9a19bc345eb11185d338d12d30e">
  <xsd:schema xmlns:xsd="http://www.w3.org/2001/XMLSchema" xmlns:xs="http://www.w3.org/2001/XMLSchema" xmlns:p="http://schemas.microsoft.com/office/2006/metadata/properties" xmlns:ns3="e7688baa-2608-4b01-a94a-4f5f049eacc0" targetNamespace="http://schemas.microsoft.com/office/2006/metadata/properties" ma:root="true" ma:fieldsID="886e4c8762114ba81e4f9958d9d8aea1" ns3:_="">
    <xsd:import namespace="e7688baa-2608-4b01-a94a-4f5f049eacc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8baa-2608-4b01-a94a-4f5f049eac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purl.org/dc/terms/"/>
    <ds:schemaRef ds:uri="e7688baa-2608-4b01-a94a-4f5f049eacc0"/>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7C38C79B-0F15-4A50-B490-C1E7FF919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688baa-2608-4b01-a94a-4f5f049eac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900</TotalTime>
  <Words>1526</Words>
  <Application>Microsoft Office PowerPoint</Application>
  <PresentationFormat>Widescreen</PresentationFormat>
  <Paragraphs>92</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Times New Roman</vt:lpstr>
      <vt:lpstr>Tw Cen MT</vt:lpstr>
      <vt:lpstr>Wingdings</vt:lpstr>
      <vt:lpstr>Circuit</vt:lpstr>
      <vt:lpstr>WiTricity wireless power transfer</vt:lpstr>
      <vt:lpstr>What is WiTricity </vt:lpstr>
      <vt:lpstr>Introduction</vt:lpstr>
      <vt:lpstr>PowerPoint Presentation</vt:lpstr>
      <vt:lpstr>Need of WiTricity</vt:lpstr>
      <vt:lpstr>Limitation </vt:lpstr>
      <vt:lpstr>Working principle of WiTricity </vt:lpstr>
      <vt:lpstr>Types of WiTricity</vt:lpstr>
      <vt:lpstr>Inductive coupling</vt:lpstr>
      <vt:lpstr>Resonant Magnetic Coupling</vt:lpstr>
      <vt:lpstr>Electromagnetic radiation </vt:lpstr>
      <vt:lpstr>Coil Designing</vt:lpstr>
      <vt:lpstr>Experimental Results</vt:lpstr>
      <vt:lpstr>Observational result for circular coil</vt:lpstr>
      <vt:lpstr>Observational result for rectangular coil</vt:lpstr>
      <vt:lpstr>Circuit Designing</vt:lpstr>
      <vt:lpstr>Implementation of Prototype</vt:lpstr>
      <vt:lpstr>Power Losses</vt:lpstr>
      <vt:lpstr>Is WiTricity Safe?</vt:lpstr>
      <vt:lpstr>Advantages</vt:lpstr>
      <vt:lpstr>Application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WiTricity wireless power transfer</dc:title>
  <dc:creator>Ali, Syed M F</dc:creator>
  <cp:lastModifiedBy>faraz2439ali@outlook.com</cp:lastModifiedBy>
  <cp:revision>14</cp:revision>
  <dcterms:created xsi:type="dcterms:W3CDTF">2022-09-13T17:42:39Z</dcterms:created>
  <dcterms:modified xsi:type="dcterms:W3CDTF">2022-09-15T07:41:06Z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0x010100F663C636D252D54E957016D94B687A6C</vt:lpwstr>
  </property>
</Properties>
</file>